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0" r:id="rId3"/>
    <p:sldId id="257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3" r:id="rId25"/>
    <p:sldId id="291" r:id="rId26"/>
    <p:sldId id="294" r:id="rId27"/>
    <p:sldId id="292" r:id="rId28"/>
    <p:sldId id="295" r:id="rId29"/>
    <p:sldId id="296" r:id="rId30"/>
    <p:sldId id="297" r:id="rId31"/>
    <p:sldId id="305" r:id="rId32"/>
    <p:sldId id="306" r:id="rId33"/>
    <p:sldId id="307" r:id="rId34"/>
    <p:sldId id="298" r:id="rId35"/>
    <p:sldId id="299" r:id="rId36"/>
    <p:sldId id="300" r:id="rId37"/>
    <p:sldId id="301" r:id="rId38"/>
    <p:sldId id="302" r:id="rId39"/>
    <p:sldId id="303" r:id="rId40"/>
    <p:sldId id="258" r:id="rId41"/>
    <p:sldId id="268" r:id="rId42"/>
  </p:sldIdLst>
  <p:sldSz cx="18288000" cy="10287000"/>
  <p:notesSz cx="6858000" cy="9144000"/>
  <p:embeddedFontLst>
    <p:embeddedFont>
      <p:font typeface="Open Sans Extra Bold" panose="020B0604020202020204" charset="0"/>
      <p:regular r:id="rId43"/>
    </p:embeddedFont>
    <p:embeddedFont>
      <p:font typeface="Poppins" panose="00000500000000000000" pitchFamily="2" charset="0"/>
      <p:regular r:id="rId44"/>
      <p:bold r:id="rId45"/>
      <p:italic r:id="rId46"/>
      <p:boldItalic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22" autoAdjust="0"/>
  </p:normalViewPr>
  <p:slideViewPr>
    <p:cSldViewPr>
      <p:cViewPr>
        <p:scale>
          <a:sx n="33" d="100"/>
          <a:sy n="33" d="100"/>
        </p:scale>
        <p:origin x="1978" y="4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5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svg>
</file>

<file path=ppt/media/image12.png>
</file>

<file path=ppt/media/image13.gif>
</file>

<file path=ppt/media/image14.png>
</file>

<file path=ppt/media/image15.jpeg>
</file>

<file path=ppt/media/image16.jpeg>
</file>

<file path=ppt/media/image17.gif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sv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gif"/><Relationship Id="rId4" Type="http://schemas.openxmlformats.org/officeDocument/2006/relationships/image" Target="../media/image16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gi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391331" y="3298747"/>
            <a:ext cx="8015383" cy="3175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19"/>
              </a:lnSpc>
              <a:spcBef>
                <a:spcPct val="0"/>
              </a:spcBef>
            </a:pPr>
            <a:r>
              <a:rPr lang="en-US" sz="9156" dirty="0">
                <a:solidFill>
                  <a:srgbClr val="051D40"/>
                </a:solidFill>
                <a:latin typeface="Open Sans Extra Bold"/>
              </a:rPr>
              <a:t>Design of Compilers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8"/>
          <p:cNvSpPr txBox="1"/>
          <p:nvPr/>
        </p:nvSpPr>
        <p:spPr>
          <a:xfrm>
            <a:off x="1391331" y="6631448"/>
            <a:ext cx="7366063" cy="147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 dirty="0">
                <a:solidFill>
                  <a:srgbClr val="051D40"/>
                </a:solidFill>
                <a:latin typeface="Poppins"/>
              </a:rPr>
              <a:t>Presented to:</a:t>
            </a:r>
            <a:br>
              <a:rPr lang="en-US" sz="2753" spc="-55" dirty="0">
                <a:solidFill>
                  <a:srgbClr val="051D40"/>
                </a:solidFill>
                <a:latin typeface="Poppins"/>
              </a:rPr>
            </a:br>
            <a:r>
              <a:rPr lang="en-US" sz="2753" spc="-55" dirty="0">
                <a:solidFill>
                  <a:srgbClr val="051D40"/>
                </a:solidFill>
                <a:latin typeface="Poppins"/>
              </a:rPr>
              <a:t>Dr. Wafaa Samy</a:t>
            </a:r>
            <a:br>
              <a:rPr lang="en-US" sz="2753" spc="-55" dirty="0">
                <a:solidFill>
                  <a:srgbClr val="051D40"/>
                </a:solidFill>
                <a:latin typeface="Poppins"/>
              </a:rPr>
            </a:br>
            <a:r>
              <a:rPr lang="en-US" sz="2753" spc="-55" dirty="0">
                <a:solidFill>
                  <a:srgbClr val="051D40"/>
                </a:solidFill>
                <a:latin typeface="Poppins"/>
              </a:rPr>
              <a:t>Eng. Ahmed Salama </a:t>
            </a:r>
          </a:p>
        </p:txBody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8573918" y="3143201"/>
            <a:ext cx="9637882" cy="5246370"/>
            <a:chOff x="0" y="0"/>
            <a:chExt cx="7981950" cy="4578350"/>
          </a:xfrm>
        </p:grpSpPr>
        <p:sp>
          <p:nvSpPr>
            <p:cNvPr id="20" name="Freeform 20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5" name="TextBox 18">
            <a:extLst>
              <a:ext uri="{FF2B5EF4-FFF2-40B4-BE49-F238E27FC236}">
                <a16:creationId xmlns:a16="http://schemas.microsoft.com/office/drawing/2014/main" id="{87EC6647-3338-0F10-E3A4-B9E2F3A6F561}"/>
              </a:ext>
            </a:extLst>
          </p:cNvPr>
          <p:cNvSpPr txBox="1"/>
          <p:nvPr/>
        </p:nvSpPr>
        <p:spPr>
          <a:xfrm>
            <a:off x="1443591" y="2965209"/>
            <a:ext cx="7366063" cy="473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 dirty="0">
                <a:solidFill>
                  <a:srgbClr val="051D40"/>
                </a:solidFill>
                <a:latin typeface="Poppins"/>
              </a:rPr>
              <a:t>CSE439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DE12760-F52E-8907-074E-AAE22AC93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399" y="3463106"/>
            <a:ext cx="7393963" cy="43473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11833" y="-2564240"/>
            <a:ext cx="10579561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542181" y="649356"/>
            <a:ext cx="377301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 err="1">
                <a:solidFill>
                  <a:srgbClr val="051D40"/>
                </a:solidFill>
                <a:latin typeface="Poppins"/>
              </a:rPr>
              <a:t>Lexer</a:t>
            </a:r>
            <a:endParaRPr lang="en-US" sz="6000" b="1" spc="-57" dirty="0">
              <a:solidFill>
                <a:srgbClr val="051D40"/>
              </a:solidFill>
              <a:latin typeface="Poppi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370371" y="649356"/>
            <a:ext cx="98242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02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863119" y="3363427"/>
            <a:ext cx="5768345" cy="36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1ADE7A-199A-E6D9-3D32-6F996476163E}"/>
              </a:ext>
            </a:extLst>
          </p:cNvPr>
          <p:cNvGrpSpPr/>
          <p:nvPr/>
        </p:nvGrpSpPr>
        <p:grpSpPr>
          <a:xfrm>
            <a:off x="381000" y="4554700"/>
            <a:ext cx="1250191" cy="1261270"/>
            <a:chOff x="1953353" y="4268419"/>
            <a:chExt cx="1424256" cy="1424256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F71E9B2-4806-3756-8DDA-71BA8D0D902F}"/>
                </a:ext>
              </a:extLst>
            </p:cNvPr>
            <p:cNvSpPr/>
            <p:nvPr/>
          </p:nvSpPr>
          <p:spPr>
            <a:xfrm>
              <a:off x="1953353" y="42684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C85C3A4A-9E74-8111-A282-D382A8453A5C}"/>
                </a:ext>
              </a:extLst>
            </p:cNvPr>
            <p:cNvSpPr txBox="1"/>
            <p:nvPr/>
          </p:nvSpPr>
          <p:spPr>
            <a:xfrm>
              <a:off x="2098411" y="45416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04F13E-F9AD-E816-D7D7-E39B0CEA545C}"/>
              </a:ext>
            </a:extLst>
          </p:cNvPr>
          <p:cNvGrpSpPr/>
          <p:nvPr/>
        </p:nvGrpSpPr>
        <p:grpSpPr>
          <a:xfrm>
            <a:off x="381000" y="6331381"/>
            <a:ext cx="1250191" cy="1261270"/>
            <a:chOff x="1953353" y="6045100"/>
            <a:chExt cx="1424256" cy="142425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41E33556-E0DF-58EC-7896-36A86F9421E4}"/>
                </a:ext>
              </a:extLst>
            </p:cNvPr>
            <p:cNvSpPr/>
            <p:nvPr/>
          </p:nvSpPr>
          <p:spPr>
            <a:xfrm>
              <a:off x="1953353" y="6045100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2724236E-248C-0CED-BE10-F9E1053278A6}"/>
                </a:ext>
              </a:extLst>
            </p:cNvPr>
            <p:cNvSpPr txBox="1"/>
            <p:nvPr/>
          </p:nvSpPr>
          <p:spPr>
            <a:xfrm>
              <a:off x="2098411" y="6318312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id="37" name="TextBox 11">
            <a:extLst>
              <a:ext uri="{FF2B5EF4-FFF2-40B4-BE49-F238E27FC236}">
                <a16:creationId xmlns:a16="http://schemas.microsoft.com/office/drawing/2014/main" id="{E56B74E3-9C8C-DD17-71B3-A44BE1D7A9C2}"/>
              </a:ext>
            </a:extLst>
          </p:cNvPr>
          <p:cNvSpPr txBox="1"/>
          <p:nvPr/>
        </p:nvSpPr>
        <p:spPr>
          <a:xfrm>
            <a:off x="2015519" y="5185335"/>
            <a:ext cx="5768345" cy="36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Functionality of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C547D7EF-4136-7226-6D1F-9DD8EC7DF712}"/>
              </a:ext>
            </a:extLst>
          </p:cNvPr>
          <p:cNvSpPr txBox="1"/>
          <p:nvPr/>
        </p:nvSpPr>
        <p:spPr>
          <a:xfrm>
            <a:off x="1887233" y="6902334"/>
            <a:ext cx="6324600" cy="690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Implementation of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Lexers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  <a:p>
            <a:pPr algn="l">
              <a:lnSpc>
                <a:spcPts val="2495"/>
              </a:lnSpc>
            </a:pP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pic>
        <p:nvPicPr>
          <p:cNvPr id="3074" name="Picture 2" descr="GitHub - jlguenego/lexer: Lexical analyzer.">
            <a:extLst>
              <a:ext uri="{FF2B5EF4-FFF2-40B4-BE49-F238E27FC236}">
                <a16:creationId xmlns:a16="http://schemas.microsoft.com/office/drawing/2014/main" id="{A9DCE839-7BEB-E9AE-8109-13E17B07B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4635" y="2942045"/>
            <a:ext cx="9305518" cy="42302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921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829800" y="-2564240"/>
            <a:ext cx="8961594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786919" y="772627"/>
            <a:ext cx="6747481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Implementation of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Lexers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04800" y="1905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906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pic>
        <p:nvPicPr>
          <p:cNvPr id="3074" name="Picture 2" descr="GitHub - jlguenego/lexer: Lexical analyzer.">
            <a:extLst>
              <a:ext uri="{FF2B5EF4-FFF2-40B4-BE49-F238E27FC236}">
                <a16:creationId xmlns:a16="http://schemas.microsoft.com/office/drawing/2014/main" id="{A9DCE839-7BEB-E9AE-8109-13E17B07B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2886029"/>
            <a:ext cx="7859805" cy="35730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68B43C1-15DF-7349-E3CB-01DB389A2282}"/>
              </a:ext>
            </a:extLst>
          </p:cNvPr>
          <p:cNvGrpSpPr/>
          <p:nvPr/>
        </p:nvGrpSpPr>
        <p:grpSpPr>
          <a:xfrm>
            <a:off x="381000" y="2822336"/>
            <a:ext cx="1046661" cy="983106"/>
            <a:chOff x="1427454" y="2475615"/>
            <a:chExt cx="1424256" cy="1424256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33ADD88-FF77-8AA7-A19F-B3BF7EAFE055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2">
              <a:extLst>
                <a:ext uri="{FF2B5EF4-FFF2-40B4-BE49-F238E27FC236}">
                  <a16:creationId xmlns:a16="http://schemas.microsoft.com/office/drawing/2014/main" id="{612B55F3-CD82-E9A0-4220-63C02082B62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8622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7BB594-C1D3-C8A3-4E98-B4330947EC3D}"/>
              </a:ext>
            </a:extLst>
          </p:cNvPr>
          <p:cNvGrpSpPr/>
          <p:nvPr/>
        </p:nvGrpSpPr>
        <p:grpSpPr>
          <a:xfrm>
            <a:off x="381000" y="4455271"/>
            <a:ext cx="1046661" cy="983106"/>
            <a:chOff x="1427454" y="2475615"/>
            <a:chExt cx="1424256" cy="1424256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E9AF7FD-8831-6566-FCBE-023271776D2C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720C78F2-26CE-7B03-0B38-547BB703277A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b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9BA8A56-2C0B-CDED-8B78-F12FE1D985AD}"/>
              </a:ext>
            </a:extLst>
          </p:cNvPr>
          <p:cNvGrpSpPr/>
          <p:nvPr/>
        </p:nvGrpSpPr>
        <p:grpSpPr>
          <a:xfrm>
            <a:off x="406564" y="6088207"/>
            <a:ext cx="1046661" cy="983106"/>
            <a:chOff x="1427454" y="2475615"/>
            <a:chExt cx="1424256" cy="1424256"/>
          </a:xfrm>
        </p:grpSpPr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7A575070-764D-4700-B529-1EDF28860C33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1" name="TextBox 12">
              <a:extLst>
                <a:ext uri="{FF2B5EF4-FFF2-40B4-BE49-F238E27FC236}">
                  <a16:creationId xmlns:a16="http://schemas.microsoft.com/office/drawing/2014/main" id="{4D64F4C4-E56D-B3E2-447B-6D2A4B09913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c</a:t>
              </a:r>
            </a:p>
          </p:txBody>
        </p:sp>
      </p:grpSp>
      <p:sp>
        <p:nvSpPr>
          <p:cNvPr id="32" name="TextBox 11">
            <a:extLst>
              <a:ext uri="{FF2B5EF4-FFF2-40B4-BE49-F238E27FC236}">
                <a16:creationId xmlns:a16="http://schemas.microsoft.com/office/drawing/2014/main" id="{A030D459-0D53-D232-31C8-6C286CAC6F2B}"/>
              </a:ext>
            </a:extLst>
          </p:cNvPr>
          <p:cNvSpPr txBox="1"/>
          <p:nvPr/>
        </p:nvSpPr>
        <p:spPr>
          <a:xfrm>
            <a:off x="1644679" y="3111538"/>
            <a:ext cx="7727922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 err="1">
                <a:solidFill>
                  <a:srgbClr val="145DA0"/>
                </a:solidFill>
                <a:latin typeface="Poppins"/>
              </a:rPr>
              <a:t>Lexers</a:t>
            </a: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 often utilize regular expressions to define patterns for recognizing tokens.</a:t>
            </a: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88EAE00C-5579-0C43-6D32-D580B0E0DFF8}"/>
              </a:ext>
            </a:extLst>
          </p:cNvPr>
          <p:cNvSpPr txBox="1"/>
          <p:nvPr/>
        </p:nvSpPr>
        <p:spPr>
          <a:xfrm>
            <a:off x="1625387" y="4756907"/>
            <a:ext cx="7951191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 </a:t>
            </a:r>
            <a:r>
              <a:rPr lang="en-US" sz="2400" u="none" strike="noStrike" spc="-35" dirty="0" err="1">
                <a:solidFill>
                  <a:srgbClr val="145DA0"/>
                </a:solidFill>
                <a:latin typeface="Poppins"/>
              </a:rPr>
              <a:t>Lexers</a:t>
            </a: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 can be implemented using FSMs to efficiently transition between different states</a:t>
            </a:r>
          </a:p>
        </p:txBody>
      </p:sp>
      <p:sp>
        <p:nvSpPr>
          <p:cNvPr id="39" name="TextBox 11">
            <a:extLst>
              <a:ext uri="{FF2B5EF4-FFF2-40B4-BE49-F238E27FC236}">
                <a16:creationId xmlns:a16="http://schemas.microsoft.com/office/drawing/2014/main" id="{9D84BD17-7EA0-EEE5-157F-3CB7521084C6}"/>
              </a:ext>
            </a:extLst>
          </p:cNvPr>
          <p:cNvSpPr txBox="1"/>
          <p:nvPr/>
        </p:nvSpPr>
        <p:spPr>
          <a:xfrm>
            <a:off x="1606096" y="6402276"/>
            <a:ext cx="7951191" cy="9678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 err="1">
                <a:solidFill>
                  <a:srgbClr val="145DA0"/>
                </a:solidFill>
                <a:latin typeface="Poppins"/>
              </a:rPr>
              <a:t>Lexers</a:t>
            </a: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 may employ data structures like queues or stacks to manage tokens during the tokenization process.</a:t>
            </a:r>
          </a:p>
        </p:txBody>
      </p:sp>
    </p:spTree>
    <p:extLst>
      <p:ext uri="{BB962C8B-B14F-4D97-AF65-F5344CB8AC3E}">
        <p14:creationId xmlns:p14="http://schemas.microsoft.com/office/powerpoint/2010/main" val="2587325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663160" y="1641132"/>
            <a:ext cx="6760246" cy="2531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248"/>
              </a:lnSpc>
              <a:spcBef>
                <a:spcPct val="0"/>
              </a:spcBef>
            </a:pPr>
            <a:r>
              <a:rPr lang="en-US" sz="7320" dirty="0">
                <a:solidFill>
                  <a:srgbClr val="051D40"/>
                </a:solidFill>
                <a:latin typeface="Open Sans Extra Bold"/>
              </a:rPr>
              <a:t>Timeline</a:t>
            </a:r>
          </a:p>
          <a:p>
            <a:pPr algn="l">
              <a:lnSpc>
                <a:spcPts val="10248"/>
              </a:lnSpc>
              <a:spcBef>
                <a:spcPct val="0"/>
              </a:spcBef>
            </a:pPr>
            <a:endParaRPr lang="en-US" sz="7320" dirty="0">
              <a:solidFill>
                <a:srgbClr val="051D40"/>
              </a:solidFill>
              <a:latin typeface="Open Sans Extra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5400000">
            <a:off x="2912435" y="3472452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3663160" y="3397227"/>
            <a:ext cx="3773019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Introduction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483149" y="3397227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01</a:t>
            </a:r>
          </a:p>
        </p:txBody>
      </p:sp>
      <p:sp>
        <p:nvSpPr>
          <p:cNvPr id="13" name="Freeform 13"/>
          <p:cNvSpPr/>
          <p:nvPr/>
        </p:nvSpPr>
        <p:spPr>
          <a:xfrm rot="5400000">
            <a:off x="2912435" y="4097959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3663160" y="4022734"/>
            <a:ext cx="414302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 err="1">
                <a:solidFill>
                  <a:srgbClr val="051D40"/>
                </a:solidFill>
                <a:latin typeface="Poppins"/>
              </a:rPr>
              <a:t>Lexer</a:t>
            </a:r>
            <a:endParaRPr lang="en-US" sz="2853" spc="-57" dirty="0">
              <a:solidFill>
                <a:srgbClr val="051D40"/>
              </a:solidFill>
              <a:latin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483149" y="4022734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02</a:t>
            </a:r>
          </a:p>
        </p:txBody>
      </p:sp>
      <p:sp>
        <p:nvSpPr>
          <p:cNvPr id="16" name="Freeform 16"/>
          <p:cNvSpPr/>
          <p:nvPr/>
        </p:nvSpPr>
        <p:spPr>
          <a:xfrm rot="5400000">
            <a:off x="2912435" y="4723196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3663160" y="4647971"/>
            <a:ext cx="4652520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Symbol Table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483149" y="4647971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03</a:t>
            </a:r>
          </a:p>
        </p:txBody>
      </p:sp>
      <p:sp>
        <p:nvSpPr>
          <p:cNvPr id="19" name="Freeform 19"/>
          <p:cNvSpPr/>
          <p:nvPr/>
        </p:nvSpPr>
        <p:spPr>
          <a:xfrm rot="5400000">
            <a:off x="2912435" y="5348703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3663160" y="5273478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Parser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483149" y="5273478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04</a:t>
            </a:r>
          </a:p>
        </p:txBody>
      </p:sp>
      <p:sp>
        <p:nvSpPr>
          <p:cNvPr id="22" name="Freeform 22"/>
          <p:cNvSpPr/>
          <p:nvPr/>
        </p:nvSpPr>
        <p:spPr>
          <a:xfrm rot="5400000">
            <a:off x="2912435" y="5973940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3663160" y="5898715"/>
            <a:ext cx="4579735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Grammer Rules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483149" y="5898715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05</a:t>
            </a:r>
          </a:p>
        </p:txBody>
      </p:sp>
      <p:sp>
        <p:nvSpPr>
          <p:cNvPr id="25" name="Freeform 25"/>
          <p:cNvSpPr/>
          <p:nvPr/>
        </p:nvSpPr>
        <p:spPr>
          <a:xfrm rot="5400000">
            <a:off x="2912435" y="6599447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3663160" y="6524221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 Table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483149" y="6524221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06</a:t>
            </a:r>
          </a:p>
        </p:txBody>
      </p:sp>
      <p:sp>
        <p:nvSpPr>
          <p:cNvPr id="28" name="Freeform 28"/>
          <p:cNvSpPr/>
          <p:nvPr/>
        </p:nvSpPr>
        <p:spPr>
          <a:xfrm rot="5400000">
            <a:off x="2912435" y="7224684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TextBox 29"/>
          <p:cNvSpPr txBox="1"/>
          <p:nvPr/>
        </p:nvSpPr>
        <p:spPr>
          <a:xfrm>
            <a:off x="3663160" y="7149458"/>
            <a:ext cx="4579735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 Tree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483149" y="7149458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07</a:t>
            </a:r>
          </a:p>
        </p:txBody>
      </p:sp>
      <p:sp>
        <p:nvSpPr>
          <p:cNvPr id="31" name="Freeform 31"/>
          <p:cNvSpPr/>
          <p:nvPr/>
        </p:nvSpPr>
        <p:spPr>
          <a:xfrm rot="5400000">
            <a:off x="2912435" y="7850190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TextBox 32"/>
          <p:cNvSpPr txBox="1"/>
          <p:nvPr/>
        </p:nvSpPr>
        <p:spPr>
          <a:xfrm>
            <a:off x="3663160" y="7774965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Conclusion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483149" y="7774965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08</a:t>
            </a:r>
          </a:p>
        </p:txBody>
      </p:sp>
      <p:pic>
        <p:nvPicPr>
          <p:cNvPr id="2050" name="Picture 2" descr="6 Fastest Programming Languages for Speedier Development">
            <a:extLst>
              <a:ext uri="{FF2B5EF4-FFF2-40B4-BE49-F238E27FC236}">
                <a16:creationId xmlns:a16="http://schemas.microsoft.com/office/drawing/2014/main" id="{60DCC96C-C239-7093-4072-5B0459EE5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9468166" y="2372332"/>
            <a:ext cx="9813597" cy="5520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822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8597" y="-2564240"/>
            <a:ext cx="9542797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353189" y="1375451"/>
            <a:ext cx="537321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Symbol Table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69567" y="649356"/>
            <a:ext cx="98242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03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801842" y="3363427"/>
            <a:ext cx="715355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Symbol Tables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1ADE7A-199A-E6D9-3D32-6F996476163E}"/>
              </a:ext>
            </a:extLst>
          </p:cNvPr>
          <p:cNvGrpSpPr/>
          <p:nvPr/>
        </p:nvGrpSpPr>
        <p:grpSpPr>
          <a:xfrm>
            <a:off x="381000" y="4554700"/>
            <a:ext cx="1250191" cy="1261270"/>
            <a:chOff x="1953353" y="4268419"/>
            <a:chExt cx="1424256" cy="1424256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F71E9B2-4806-3756-8DDA-71BA8D0D902F}"/>
                </a:ext>
              </a:extLst>
            </p:cNvPr>
            <p:cNvSpPr/>
            <p:nvPr/>
          </p:nvSpPr>
          <p:spPr>
            <a:xfrm>
              <a:off x="1953353" y="42684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C85C3A4A-9E74-8111-A282-D382A8453A5C}"/>
                </a:ext>
              </a:extLst>
            </p:cNvPr>
            <p:cNvSpPr txBox="1"/>
            <p:nvPr/>
          </p:nvSpPr>
          <p:spPr>
            <a:xfrm>
              <a:off x="2098411" y="45416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04F13E-F9AD-E816-D7D7-E39B0CEA545C}"/>
              </a:ext>
            </a:extLst>
          </p:cNvPr>
          <p:cNvGrpSpPr/>
          <p:nvPr/>
        </p:nvGrpSpPr>
        <p:grpSpPr>
          <a:xfrm>
            <a:off x="381000" y="6331381"/>
            <a:ext cx="1250191" cy="1261270"/>
            <a:chOff x="1953353" y="6045100"/>
            <a:chExt cx="1424256" cy="142425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41E33556-E0DF-58EC-7896-36A86F9421E4}"/>
                </a:ext>
              </a:extLst>
            </p:cNvPr>
            <p:cNvSpPr/>
            <p:nvPr/>
          </p:nvSpPr>
          <p:spPr>
            <a:xfrm>
              <a:off x="1953353" y="6045100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2724236E-248C-0CED-BE10-F9E1053278A6}"/>
                </a:ext>
              </a:extLst>
            </p:cNvPr>
            <p:cNvSpPr txBox="1"/>
            <p:nvPr/>
          </p:nvSpPr>
          <p:spPr>
            <a:xfrm>
              <a:off x="2098411" y="6318312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id="37" name="TextBox 11">
            <a:extLst>
              <a:ext uri="{FF2B5EF4-FFF2-40B4-BE49-F238E27FC236}">
                <a16:creationId xmlns:a16="http://schemas.microsoft.com/office/drawing/2014/main" id="{E56B74E3-9C8C-DD17-71B3-A44BE1D7A9C2}"/>
              </a:ext>
            </a:extLst>
          </p:cNvPr>
          <p:cNvSpPr txBox="1"/>
          <p:nvPr/>
        </p:nvSpPr>
        <p:spPr>
          <a:xfrm>
            <a:off x="1801842" y="5166360"/>
            <a:ext cx="715355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Functionality of Symbol Tables</a:t>
            </a:r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C547D7EF-4136-7226-6D1F-9DD8EC7DF712}"/>
              </a:ext>
            </a:extLst>
          </p:cNvPr>
          <p:cNvSpPr txBox="1"/>
          <p:nvPr/>
        </p:nvSpPr>
        <p:spPr>
          <a:xfrm>
            <a:off x="1801842" y="6902334"/>
            <a:ext cx="632460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Symbol Attributes</a:t>
            </a:r>
          </a:p>
        </p:txBody>
      </p:sp>
      <p:grpSp>
        <p:nvGrpSpPr>
          <p:cNvPr id="5" name="Group 19">
            <a:extLst>
              <a:ext uri="{FF2B5EF4-FFF2-40B4-BE49-F238E27FC236}">
                <a16:creationId xmlns:a16="http://schemas.microsoft.com/office/drawing/2014/main" id="{930D45BA-1B95-39DC-8B4B-C173B504DD1C}"/>
              </a:ext>
            </a:extLst>
          </p:cNvPr>
          <p:cNvGrpSpPr>
            <a:grpSpLocks noChangeAspect="1"/>
          </p:cNvGrpSpPr>
          <p:nvPr/>
        </p:nvGrpSpPr>
        <p:grpSpPr>
          <a:xfrm>
            <a:off x="9296400" y="2931867"/>
            <a:ext cx="8632843" cy="4699278"/>
            <a:chOff x="0" y="0"/>
            <a:chExt cx="7981950" cy="4578350"/>
          </a:xfrm>
        </p:grpSpPr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8F92711B-882A-52E2-0779-C13EF243C0EA}"/>
                </a:ext>
              </a:extLst>
            </p:cNvPr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73C29A4D-D5D0-7D90-6854-1165348B3726}"/>
                </a:ext>
              </a:extLst>
            </p:cNvPr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AF6DB3BC-3207-7E8D-03A2-B85FCBB16F2F}"/>
                </a:ext>
              </a:extLst>
            </p:cNvPr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6E18EEAA-B819-2280-18F3-7B3CBCED7E4A}"/>
                </a:ext>
              </a:extLst>
            </p:cNvPr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026" name="Picture 2" descr="Windows XP Boot Screen Animation in HD by LukeinatorDude on DeviantArt">
            <a:extLst>
              <a:ext uri="{FF2B5EF4-FFF2-40B4-BE49-F238E27FC236}">
                <a16:creationId xmlns:a16="http://schemas.microsoft.com/office/drawing/2014/main" id="{2D1F8B90-2FD1-6BE0-C02F-33D67731A0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4"/>
          <a:stretch/>
        </p:blipFill>
        <p:spPr bwMode="auto">
          <a:xfrm>
            <a:off x="10259749" y="3163035"/>
            <a:ext cx="6704770" cy="399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320AB778-600D-561A-84C6-5BEC5369AC9D}"/>
              </a:ext>
            </a:extLst>
          </p:cNvPr>
          <p:cNvGrpSpPr/>
          <p:nvPr/>
        </p:nvGrpSpPr>
        <p:grpSpPr>
          <a:xfrm>
            <a:off x="10259749" y="3161731"/>
            <a:ext cx="6704818" cy="4016803"/>
            <a:chOff x="10259749" y="3161731"/>
            <a:chExt cx="6704818" cy="4016803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F8E5252-019B-D29F-DAB2-33C3EC6637A4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DE54B375-6EF7-794F-18EB-62F7FB8159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409" t="737" r="4061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A929EEB-6779-6BC8-9875-6923D8A1ACC6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CCADC8B-C735-6AD9-B987-16FDD3FC5EF9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4F69F7F-4009-5986-83D0-F6417B965F0E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79A0B3-FEB3-A2D3-0B9F-CA9492B6881D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811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8597" y="-2564240"/>
            <a:ext cx="9542797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353189" y="1375451"/>
            <a:ext cx="537321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Symbol Table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69567" y="649356"/>
            <a:ext cx="98242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03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801842" y="3363427"/>
            <a:ext cx="715355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Symbol Tables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1ADE7A-199A-E6D9-3D32-6F996476163E}"/>
              </a:ext>
            </a:extLst>
          </p:cNvPr>
          <p:cNvGrpSpPr/>
          <p:nvPr/>
        </p:nvGrpSpPr>
        <p:grpSpPr>
          <a:xfrm>
            <a:off x="381000" y="4554700"/>
            <a:ext cx="1250191" cy="1261270"/>
            <a:chOff x="1953353" y="4268419"/>
            <a:chExt cx="1424256" cy="1424256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F71E9B2-4806-3756-8DDA-71BA8D0D902F}"/>
                </a:ext>
              </a:extLst>
            </p:cNvPr>
            <p:cNvSpPr/>
            <p:nvPr/>
          </p:nvSpPr>
          <p:spPr>
            <a:xfrm>
              <a:off x="1953353" y="42684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C85C3A4A-9E74-8111-A282-D382A8453A5C}"/>
                </a:ext>
              </a:extLst>
            </p:cNvPr>
            <p:cNvSpPr txBox="1"/>
            <p:nvPr/>
          </p:nvSpPr>
          <p:spPr>
            <a:xfrm>
              <a:off x="2098411" y="45416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04F13E-F9AD-E816-D7D7-E39B0CEA545C}"/>
              </a:ext>
            </a:extLst>
          </p:cNvPr>
          <p:cNvGrpSpPr/>
          <p:nvPr/>
        </p:nvGrpSpPr>
        <p:grpSpPr>
          <a:xfrm>
            <a:off x="381000" y="6331381"/>
            <a:ext cx="1250191" cy="1261270"/>
            <a:chOff x="1953353" y="6045100"/>
            <a:chExt cx="1424256" cy="142425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41E33556-E0DF-58EC-7896-36A86F9421E4}"/>
                </a:ext>
              </a:extLst>
            </p:cNvPr>
            <p:cNvSpPr/>
            <p:nvPr/>
          </p:nvSpPr>
          <p:spPr>
            <a:xfrm>
              <a:off x="1953353" y="6045100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2724236E-248C-0CED-BE10-F9E1053278A6}"/>
                </a:ext>
              </a:extLst>
            </p:cNvPr>
            <p:cNvSpPr txBox="1"/>
            <p:nvPr/>
          </p:nvSpPr>
          <p:spPr>
            <a:xfrm>
              <a:off x="2098411" y="6318312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id="37" name="TextBox 11">
            <a:extLst>
              <a:ext uri="{FF2B5EF4-FFF2-40B4-BE49-F238E27FC236}">
                <a16:creationId xmlns:a16="http://schemas.microsoft.com/office/drawing/2014/main" id="{E56B74E3-9C8C-DD17-71B3-A44BE1D7A9C2}"/>
              </a:ext>
            </a:extLst>
          </p:cNvPr>
          <p:cNvSpPr txBox="1"/>
          <p:nvPr/>
        </p:nvSpPr>
        <p:spPr>
          <a:xfrm>
            <a:off x="1801842" y="5166360"/>
            <a:ext cx="715355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Functionality of Symbol Tables</a:t>
            </a:r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C547D7EF-4136-7226-6D1F-9DD8EC7DF712}"/>
              </a:ext>
            </a:extLst>
          </p:cNvPr>
          <p:cNvSpPr txBox="1"/>
          <p:nvPr/>
        </p:nvSpPr>
        <p:spPr>
          <a:xfrm>
            <a:off x="1801842" y="6902334"/>
            <a:ext cx="632460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Symbol Attributes</a:t>
            </a:r>
          </a:p>
        </p:txBody>
      </p:sp>
      <p:grpSp>
        <p:nvGrpSpPr>
          <p:cNvPr id="5" name="Group 19">
            <a:extLst>
              <a:ext uri="{FF2B5EF4-FFF2-40B4-BE49-F238E27FC236}">
                <a16:creationId xmlns:a16="http://schemas.microsoft.com/office/drawing/2014/main" id="{930D45BA-1B95-39DC-8B4B-C173B504DD1C}"/>
              </a:ext>
            </a:extLst>
          </p:cNvPr>
          <p:cNvGrpSpPr>
            <a:grpSpLocks noChangeAspect="1"/>
          </p:cNvGrpSpPr>
          <p:nvPr/>
        </p:nvGrpSpPr>
        <p:grpSpPr>
          <a:xfrm>
            <a:off x="9296400" y="2931867"/>
            <a:ext cx="8632843" cy="4699278"/>
            <a:chOff x="0" y="0"/>
            <a:chExt cx="7981950" cy="4578350"/>
          </a:xfrm>
        </p:grpSpPr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8F92711B-882A-52E2-0779-C13EF243C0EA}"/>
                </a:ext>
              </a:extLst>
            </p:cNvPr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73C29A4D-D5D0-7D90-6854-1165348B3726}"/>
                </a:ext>
              </a:extLst>
            </p:cNvPr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AF6DB3BC-3207-7E8D-03A2-B85FCBB16F2F}"/>
                </a:ext>
              </a:extLst>
            </p:cNvPr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6E18EEAA-B819-2280-18F3-7B3CBCED7E4A}"/>
                </a:ext>
              </a:extLst>
            </p:cNvPr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026" name="Picture 2" descr="Windows XP Boot Screen Animation in HD by LukeinatorDude on DeviantArt">
            <a:extLst>
              <a:ext uri="{FF2B5EF4-FFF2-40B4-BE49-F238E27FC236}">
                <a16:creationId xmlns:a16="http://schemas.microsoft.com/office/drawing/2014/main" id="{2D1F8B90-2FD1-6BE0-C02F-33D67731A0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4"/>
          <a:stretch/>
        </p:blipFill>
        <p:spPr bwMode="auto">
          <a:xfrm>
            <a:off x="10259749" y="3163035"/>
            <a:ext cx="6704770" cy="399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320AB778-600D-561A-84C6-5BEC5369AC9D}"/>
              </a:ext>
            </a:extLst>
          </p:cNvPr>
          <p:cNvGrpSpPr/>
          <p:nvPr/>
        </p:nvGrpSpPr>
        <p:grpSpPr>
          <a:xfrm>
            <a:off x="-76200" y="0"/>
            <a:ext cx="18867594" cy="10401300"/>
            <a:chOff x="10259749" y="3161731"/>
            <a:chExt cx="6704818" cy="4016803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F8E5252-019B-D29F-DAB2-33C3EC6637A4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DE54B375-6EF7-794F-18EB-62F7FB8159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409" t="737" r="4061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A929EEB-6779-6BC8-9875-6923D8A1ACC6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CCADC8B-C735-6AD9-B987-16FDD3FC5EF9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4F69F7F-4009-5986-83D0-F6417B965F0E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79A0B3-FEB3-A2D3-0B9F-CA9492B6881D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5270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8597" y="-2564240"/>
            <a:ext cx="9542797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353189" y="1375451"/>
            <a:ext cx="537321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Symbol Table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69567" y="649356"/>
            <a:ext cx="98242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03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801842" y="3363427"/>
            <a:ext cx="715355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Symbol Tables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1ADE7A-199A-E6D9-3D32-6F996476163E}"/>
              </a:ext>
            </a:extLst>
          </p:cNvPr>
          <p:cNvGrpSpPr/>
          <p:nvPr/>
        </p:nvGrpSpPr>
        <p:grpSpPr>
          <a:xfrm>
            <a:off x="381000" y="4554700"/>
            <a:ext cx="1250191" cy="1261270"/>
            <a:chOff x="1953353" y="4268419"/>
            <a:chExt cx="1424256" cy="1424256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F71E9B2-4806-3756-8DDA-71BA8D0D902F}"/>
                </a:ext>
              </a:extLst>
            </p:cNvPr>
            <p:cNvSpPr/>
            <p:nvPr/>
          </p:nvSpPr>
          <p:spPr>
            <a:xfrm>
              <a:off x="1953353" y="42684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C85C3A4A-9E74-8111-A282-D382A8453A5C}"/>
                </a:ext>
              </a:extLst>
            </p:cNvPr>
            <p:cNvSpPr txBox="1"/>
            <p:nvPr/>
          </p:nvSpPr>
          <p:spPr>
            <a:xfrm>
              <a:off x="2098411" y="45416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04F13E-F9AD-E816-D7D7-E39B0CEA545C}"/>
              </a:ext>
            </a:extLst>
          </p:cNvPr>
          <p:cNvGrpSpPr/>
          <p:nvPr/>
        </p:nvGrpSpPr>
        <p:grpSpPr>
          <a:xfrm>
            <a:off x="381000" y="6331381"/>
            <a:ext cx="1250191" cy="1261270"/>
            <a:chOff x="1953353" y="6045100"/>
            <a:chExt cx="1424256" cy="142425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41E33556-E0DF-58EC-7896-36A86F9421E4}"/>
                </a:ext>
              </a:extLst>
            </p:cNvPr>
            <p:cNvSpPr/>
            <p:nvPr/>
          </p:nvSpPr>
          <p:spPr>
            <a:xfrm>
              <a:off x="1953353" y="6045100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2724236E-248C-0CED-BE10-F9E1053278A6}"/>
                </a:ext>
              </a:extLst>
            </p:cNvPr>
            <p:cNvSpPr txBox="1"/>
            <p:nvPr/>
          </p:nvSpPr>
          <p:spPr>
            <a:xfrm>
              <a:off x="2098411" y="6318312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id="37" name="TextBox 11">
            <a:extLst>
              <a:ext uri="{FF2B5EF4-FFF2-40B4-BE49-F238E27FC236}">
                <a16:creationId xmlns:a16="http://schemas.microsoft.com/office/drawing/2014/main" id="{E56B74E3-9C8C-DD17-71B3-A44BE1D7A9C2}"/>
              </a:ext>
            </a:extLst>
          </p:cNvPr>
          <p:cNvSpPr txBox="1"/>
          <p:nvPr/>
        </p:nvSpPr>
        <p:spPr>
          <a:xfrm>
            <a:off x="1801842" y="5166360"/>
            <a:ext cx="715355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Functionality of Symbol Tables</a:t>
            </a:r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C547D7EF-4136-7226-6D1F-9DD8EC7DF712}"/>
              </a:ext>
            </a:extLst>
          </p:cNvPr>
          <p:cNvSpPr txBox="1"/>
          <p:nvPr/>
        </p:nvSpPr>
        <p:spPr>
          <a:xfrm>
            <a:off x="1801842" y="6902334"/>
            <a:ext cx="632460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Symbol Attributes</a:t>
            </a:r>
          </a:p>
        </p:txBody>
      </p:sp>
      <p:grpSp>
        <p:nvGrpSpPr>
          <p:cNvPr id="5" name="Group 19">
            <a:extLst>
              <a:ext uri="{FF2B5EF4-FFF2-40B4-BE49-F238E27FC236}">
                <a16:creationId xmlns:a16="http://schemas.microsoft.com/office/drawing/2014/main" id="{930D45BA-1B95-39DC-8B4B-C173B504DD1C}"/>
              </a:ext>
            </a:extLst>
          </p:cNvPr>
          <p:cNvGrpSpPr>
            <a:grpSpLocks noChangeAspect="1"/>
          </p:cNvGrpSpPr>
          <p:nvPr/>
        </p:nvGrpSpPr>
        <p:grpSpPr>
          <a:xfrm>
            <a:off x="9296400" y="2931867"/>
            <a:ext cx="8632843" cy="4699278"/>
            <a:chOff x="0" y="0"/>
            <a:chExt cx="7981950" cy="4578350"/>
          </a:xfrm>
        </p:grpSpPr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8F92711B-882A-52E2-0779-C13EF243C0EA}"/>
                </a:ext>
              </a:extLst>
            </p:cNvPr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73C29A4D-D5D0-7D90-6854-1165348B3726}"/>
                </a:ext>
              </a:extLst>
            </p:cNvPr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AF6DB3BC-3207-7E8D-03A2-B85FCBB16F2F}"/>
                </a:ext>
              </a:extLst>
            </p:cNvPr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6E18EEAA-B819-2280-18F3-7B3CBCED7E4A}"/>
                </a:ext>
              </a:extLst>
            </p:cNvPr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026" name="Picture 2" descr="Windows XP Boot Screen Animation in HD by LukeinatorDude on DeviantArt">
            <a:extLst>
              <a:ext uri="{FF2B5EF4-FFF2-40B4-BE49-F238E27FC236}">
                <a16:creationId xmlns:a16="http://schemas.microsoft.com/office/drawing/2014/main" id="{2D1F8B90-2FD1-6BE0-C02F-33D67731A0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4"/>
          <a:stretch/>
        </p:blipFill>
        <p:spPr bwMode="auto">
          <a:xfrm>
            <a:off x="10259749" y="3163035"/>
            <a:ext cx="6704770" cy="399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320AB778-600D-561A-84C6-5BEC5369AC9D}"/>
              </a:ext>
            </a:extLst>
          </p:cNvPr>
          <p:cNvGrpSpPr/>
          <p:nvPr/>
        </p:nvGrpSpPr>
        <p:grpSpPr>
          <a:xfrm>
            <a:off x="10259749" y="3161731"/>
            <a:ext cx="6704818" cy="4016803"/>
            <a:chOff x="10259749" y="3161731"/>
            <a:chExt cx="6704818" cy="4016803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F8E5252-019B-D29F-DAB2-33C3EC6637A4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DE54B375-6EF7-794F-18EB-62F7FB8159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409" t="737" r="4061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A929EEB-6779-6BC8-9875-6923D8A1ACC6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CCADC8B-C735-6AD9-B987-16FDD3FC5EF9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4F69F7F-4009-5986-83D0-F6417B965F0E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79A0B3-FEB3-A2D3-0B9F-CA9492B6881D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38492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663160" y="1641132"/>
            <a:ext cx="6760246" cy="1244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 dirty="0">
                <a:solidFill>
                  <a:srgbClr val="051D40"/>
                </a:solidFill>
                <a:latin typeface="Open Sans Extra Bold"/>
              </a:rPr>
              <a:t>Timeline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5400000">
            <a:off x="2912435" y="3472452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3663160" y="3397227"/>
            <a:ext cx="3773019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Introduction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483149" y="3397227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01</a:t>
            </a:r>
          </a:p>
        </p:txBody>
      </p:sp>
      <p:sp>
        <p:nvSpPr>
          <p:cNvPr id="13" name="Freeform 13"/>
          <p:cNvSpPr/>
          <p:nvPr/>
        </p:nvSpPr>
        <p:spPr>
          <a:xfrm rot="5400000">
            <a:off x="2912435" y="4097959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3663160" y="4022734"/>
            <a:ext cx="414302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 err="1">
                <a:solidFill>
                  <a:srgbClr val="051D40"/>
                </a:solidFill>
                <a:latin typeface="Poppins"/>
              </a:rPr>
              <a:t>Lexer</a:t>
            </a:r>
            <a:endParaRPr lang="en-US" sz="2853" spc="-57" dirty="0">
              <a:solidFill>
                <a:srgbClr val="051D40"/>
              </a:solidFill>
              <a:latin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483149" y="4022734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02</a:t>
            </a:r>
          </a:p>
        </p:txBody>
      </p:sp>
      <p:sp>
        <p:nvSpPr>
          <p:cNvPr id="16" name="Freeform 16"/>
          <p:cNvSpPr/>
          <p:nvPr/>
        </p:nvSpPr>
        <p:spPr>
          <a:xfrm rot="5400000">
            <a:off x="2912435" y="4723196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3663160" y="4647971"/>
            <a:ext cx="4652520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Symbol Table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483149" y="4647971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03</a:t>
            </a:r>
          </a:p>
        </p:txBody>
      </p:sp>
      <p:sp>
        <p:nvSpPr>
          <p:cNvPr id="19" name="Freeform 19"/>
          <p:cNvSpPr/>
          <p:nvPr/>
        </p:nvSpPr>
        <p:spPr>
          <a:xfrm rot="5400000">
            <a:off x="2912435" y="5348703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3663160" y="5273478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Parser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483149" y="5273478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04</a:t>
            </a:r>
          </a:p>
        </p:txBody>
      </p:sp>
      <p:sp>
        <p:nvSpPr>
          <p:cNvPr id="22" name="Freeform 22"/>
          <p:cNvSpPr/>
          <p:nvPr/>
        </p:nvSpPr>
        <p:spPr>
          <a:xfrm rot="5400000">
            <a:off x="2912435" y="5973940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3663160" y="5898715"/>
            <a:ext cx="4579735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Grammer Rules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483149" y="5898715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05</a:t>
            </a:r>
          </a:p>
        </p:txBody>
      </p:sp>
      <p:sp>
        <p:nvSpPr>
          <p:cNvPr id="25" name="Freeform 25"/>
          <p:cNvSpPr/>
          <p:nvPr/>
        </p:nvSpPr>
        <p:spPr>
          <a:xfrm rot="5400000">
            <a:off x="2912435" y="6599447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3663160" y="6524221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 Table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483149" y="6524221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06</a:t>
            </a:r>
          </a:p>
        </p:txBody>
      </p:sp>
      <p:sp>
        <p:nvSpPr>
          <p:cNvPr id="28" name="Freeform 28"/>
          <p:cNvSpPr/>
          <p:nvPr/>
        </p:nvSpPr>
        <p:spPr>
          <a:xfrm rot="5400000">
            <a:off x="2912435" y="7224684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TextBox 29"/>
          <p:cNvSpPr txBox="1"/>
          <p:nvPr/>
        </p:nvSpPr>
        <p:spPr>
          <a:xfrm>
            <a:off x="3663160" y="7149458"/>
            <a:ext cx="4579735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 Tree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483149" y="7149458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07</a:t>
            </a:r>
          </a:p>
        </p:txBody>
      </p:sp>
      <p:sp>
        <p:nvSpPr>
          <p:cNvPr id="31" name="Freeform 31"/>
          <p:cNvSpPr/>
          <p:nvPr/>
        </p:nvSpPr>
        <p:spPr>
          <a:xfrm rot="5400000">
            <a:off x="2912435" y="7850190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TextBox 32"/>
          <p:cNvSpPr txBox="1"/>
          <p:nvPr/>
        </p:nvSpPr>
        <p:spPr>
          <a:xfrm>
            <a:off x="3663160" y="7774965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Conclusion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483149" y="7774965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08</a:t>
            </a:r>
          </a:p>
        </p:txBody>
      </p:sp>
      <p:pic>
        <p:nvPicPr>
          <p:cNvPr id="2050" name="Picture 2" descr="6 Fastest Programming Languages for Speedier Development">
            <a:extLst>
              <a:ext uri="{FF2B5EF4-FFF2-40B4-BE49-F238E27FC236}">
                <a16:creationId xmlns:a16="http://schemas.microsoft.com/office/drawing/2014/main" id="{60DCC96C-C239-7093-4072-5B0459EE5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9468166" y="2372332"/>
            <a:ext cx="9813597" cy="5520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3230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8597" y="-2564240"/>
            <a:ext cx="9542797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839778" y="649356"/>
            <a:ext cx="6409811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Parser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69567" y="649356"/>
            <a:ext cx="1311833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04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801842" y="3363427"/>
            <a:ext cx="715355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Parsers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1ADE7A-199A-E6D9-3D32-6F996476163E}"/>
              </a:ext>
            </a:extLst>
          </p:cNvPr>
          <p:cNvGrpSpPr/>
          <p:nvPr/>
        </p:nvGrpSpPr>
        <p:grpSpPr>
          <a:xfrm>
            <a:off x="381000" y="4554700"/>
            <a:ext cx="1250191" cy="1261270"/>
            <a:chOff x="1953353" y="4268419"/>
            <a:chExt cx="1424256" cy="1424256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F71E9B2-4806-3756-8DDA-71BA8D0D902F}"/>
                </a:ext>
              </a:extLst>
            </p:cNvPr>
            <p:cNvSpPr/>
            <p:nvPr/>
          </p:nvSpPr>
          <p:spPr>
            <a:xfrm>
              <a:off x="1953353" y="42684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C85C3A4A-9E74-8111-A282-D382A8453A5C}"/>
                </a:ext>
              </a:extLst>
            </p:cNvPr>
            <p:cNvSpPr txBox="1"/>
            <p:nvPr/>
          </p:nvSpPr>
          <p:spPr>
            <a:xfrm>
              <a:off x="2098411" y="45416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04F13E-F9AD-E816-D7D7-E39B0CEA545C}"/>
              </a:ext>
            </a:extLst>
          </p:cNvPr>
          <p:cNvGrpSpPr/>
          <p:nvPr/>
        </p:nvGrpSpPr>
        <p:grpSpPr>
          <a:xfrm>
            <a:off x="381000" y="6331381"/>
            <a:ext cx="1250191" cy="1261270"/>
            <a:chOff x="1953353" y="6045100"/>
            <a:chExt cx="1424256" cy="142425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41E33556-E0DF-58EC-7896-36A86F9421E4}"/>
                </a:ext>
              </a:extLst>
            </p:cNvPr>
            <p:cNvSpPr/>
            <p:nvPr/>
          </p:nvSpPr>
          <p:spPr>
            <a:xfrm>
              <a:off x="1953353" y="6045100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2724236E-248C-0CED-BE10-F9E1053278A6}"/>
                </a:ext>
              </a:extLst>
            </p:cNvPr>
            <p:cNvSpPr txBox="1"/>
            <p:nvPr/>
          </p:nvSpPr>
          <p:spPr>
            <a:xfrm>
              <a:off x="2098411" y="6318312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id="37" name="TextBox 11">
            <a:extLst>
              <a:ext uri="{FF2B5EF4-FFF2-40B4-BE49-F238E27FC236}">
                <a16:creationId xmlns:a16="http://schemas.microsoft.com/office/drawing/2014/main" id="{E56B74E3-9C8C-DD17-71B3-A44BE1D7A9C2}"/>
              </a:ext>
            </a:extLst>
          </p:cNvPr>
          <p:cNvSpPr txBox="1"/>
          <p:nvPr/>
        </p:nvSpPr>
        <p:spPr>
          <a:xfrm>
            <a:off x="1801842" y="5166360"/>
            <a:ext cx="715355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Functionality of Parsers</a:t>
            </a:r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C547D7EF-4136-7226-6D1F-9DD8EC7DF712}"/>
              </a:ext>
            </a:extLst>
          </p:cNvPr>
          <p:cNvSpPr txBox="1"/>
          <p:nvPr/>
        </p:nvSpPr>
        <p:spPr>
          <a:xfrm>
            <a:off x="1801842" y="6902334"/>
            <a:ext cx="632460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Types of Parsers</a:t>
            </a:r>
          </a:p>
        </p:txBody>
      </p:sp>
      <p:grpSp>
        <p:nvGrpSpPr>
          <p:cNvPr id="5" name="Group 19">
            <a:extLst>
              <a:ext uri="{FF2B5EF4-FFF2-40B4-BE49-F238E27FC236}">
                <a16:creationId xmlns:a16="http://schemas.microsoft.com/office/drawing/2014/main" id="{930D45BA-1B95-39DC-8B4B-C173B504DD1C}"/>
              </a:ext>
            </a:extLst>
          </p:cNvPr>
          <p:cNvGrpSpPr>
            <a:grpSpLocks noChangeAspect="1"/>
          </p:cNvGrpSpPr>
          <p:nvPr/>
        </p:nvGrpSpPr>
        <p:grpSpPr>
          <a:xfrm>
            <a:off x="9296400" y="2931867"/>
            <a:ext cx="8632843" cy="4699278"/>
            <a:chOff x="0" y="0"/>
            <a:chExt cx="7981950" cy="4578350"/>
          </a:xfrm>
        </p:grpSpPr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8F92711B-882A-52E2-0779-C13EF243C0EA}"/>
                </a:ext>
              </a:extLst>
            </p:cNvPr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73C29A4D-D5D0-7D90-6854-1165348B3726}"/>
                </a:ext>
              </a:extLst>
            </p:cNvPr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AF6DB3BC-3207-7E8D-03A2-B85FCBB16F2F}"/>
                </a:ext>
              </a:extLst>
            </p:cNvPr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6E18EEAA-B819-2280-18F3-7B3CBCED7E4A}"/>
                </a:ext>
              </a:extLst>
            </p:cNvPr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026" name="Picture 2" descr="Windows XP Boot Screen Animation in HD by LukeinatorDude on DeviantArt">
            <a:extLst>
              <a:ext uri="{FF2B5EF4-FFF2-40B4-BE49-F238E27FC236}">
                <a16:creationId xmlns:a16="http://schemas.microsoft.com/office/drawing/2014/main" id="{2D1F8B90-2FD1-6BE0-C02F-33D67731A0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4"/>
          <a:stretch/>
        </p:blipFill>
        <p:spPr bwMode="auto">
          <a:xfrm>
            <a:off x="10259749" y="3163035"/>
            <a:ext cx="6704770" cy="399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320AB778-600D-561A-84C6-5BEC5369AC9D}"/>
              </a:ext>
            </a:extLst>
          </p:cNvPr>
          <p:cNvGrpSpPr/>
          <p:nvPr/>
        </p:nvGrpSpPr>
        <p:grpSpPr>
          <a:xfrm>
            <a:off x="10259749" y="3161731"/>
            <a:ext cx="6704818" cy="4016803"/>
            <a:chOff x="10259749" y="3161731"/>
            <a:chExt cx="6704818" cy="4016803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F8E5252-019B-D29F-DAB2-33C3EC6637A4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DE54B375-6EF7-794F-18EB-62F7FB8159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409" t="737" r="4061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A929EEB-6779-6BC8-9875-6923D8A1ACC6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CCADC8B-C735-6AD9-B987-16FDD3FC5EF9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4F69F7F-4009-5986-83D0-F6417B965F0E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79A0B3-FEB3-A2D3-0B9F-CA9492B6881D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44836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829800" y="-2564240"/>
            <a:ext cx="8961594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786919" y="772627"/>
            <a:ext cx="5768345" cy="36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Types of Parsers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04800" y="1905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906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68B43C1-15DF-7349-E3CB-01DB389A2282}"/>
              </a:ext>
            </a:extLst>
          </p:cNvPr>
          <p:cNvGrpSpPr/>
          <p:nvPr/>
        </p:nvGrpSpPr>
        <p:grpSpPr>
          <a:xfrm>
            <a:off x="381000" y="2822336"/>
            <a:ext cx="1046661" cy="983106"/>
            <a:chOff x="1427454" y="2475615"/>
            <a:chExt cx="1424256" cy="1424256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33ADD88-FF77-8AA7-A19F-B3BF7EAFE055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2">
              <a:extLst>
                <a:ext uri="{FF2B5EF4-FFF2-40B4-BE49-F238E27FC236}">
                  <a16:creationId xmlns:a16="http://schemas.microsoft.com/office/drawing/2014/main" id="{612B55F3-CD82-E9A0-4220-63C02082B62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8622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7BB594-C1D3-C8A3-4E98-B4330947EC3D}"/>
              </a:ext>
            </a:extLst>
          </p:cNvPr>
          <p:cNvGrpSpPr/>
          <p:nvPr/>
        </p:nvGrpSpPr>
        <p:grpSpPr>
          <a:xfrm>
            <a:off x="381000" y="4455271"/>
            <a:ext cx="1046661" cy="983106"/>
            <a:chOff x="1427454" y="2475615"/>
            <a:chExt cx="1424256" cy="1424256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E9AF7FD-8831-6566-FCBE-023271776D2C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720C78F2-26CE-7B03-0B38-547BB703277A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b</a:t>
              </a:r>
            </a:p>
          </p:txBody>
        </p:sp>
      </p:grpSp>
      <p:sp>
        <p:nvSpPr>
          <p:cNvPr id="32" name="TextBox 11">
            <a:extLst>
              <a:ext uri="{FF2B5EF4-FFF2-40B4-BE49-F238E27FC236}">
                <a16:creationId xmlns:a16="http://schemas.microsoft.com/office/drawing/2014/main" id="{A030D459-0D53-D232-31C8-6C286CAC6F2B}"/>
              </a:ext>
            </a:extLst>
          </p:cNvPr>
          <p:cNvSpPr txBox="1"/>
          <p:nvPr/>
        </p:nvSpPr>
        <p:spPr>
          <a:xfrm>
            <a:off x="1644679" y="3111538"/>
            <a:ext cx="7727922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Top-Down Parsing</a:t>
            </a: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88EAE00C-5579-0C43-6D32-D580B0E0DFF8}"/>
              </a:ext>
            </a:extLst>
          </p:cNvPr>
          <p:cNvSpPr txBox="1"/>
          <p:nvPr/>
        </p:nvSpPr>
        <p:spPr>
          <a:xfrm>
            <a:off x="1625387" y="4756907"/>
            <a:ext cx="7951191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Bottom-Up Parsing</a:t>
            </a:r>
          </a:p>
        </p:txBody>
      </p:sp>
      <p:pic>
        <p:nvPicPr>
          <p:cNvPr id="2050" name="Picture 2" descr="Types of Parsers in Compiler Design - GeeksforGeeks">
            <a:extLst>
              <a:ext uri="{FF2B5EF4-FFF2-40B4-BE49-F238E27FC236}">
                <a16:creationId xmlns:a16="http://schemas.microsoft.com/office/drawing/2014/main" id="{7168AFA0-665D-FE7E-81EC-B24F2BA8B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400" y="2799696"/>
            <a:ext cx="6705600" cy="33111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602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786919" y="772627"/>
            <a:ext cx="5768345" cy="36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Types of Parsers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04800" y="1905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906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68B43C1-15DF-7349-E3CB-01DB389A2282}"/>
              </a:ext>
            </a:extLst>
          </p:cNvPr>
          <p:cNvGrpSpPr/>
          <p:nvPr/>
        </p:nvGrpSpPr>
        <p:grpSpPr>
          <a:xfrm>
            <a:off x="381000" y="2822336"/>
            <a:ext cx="1046661" cy="983106"/>
            <a:chOff x="1427454" y="2475615"/>
            <a:chExt cx="1424256" cy="1424256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33ADD88-FF77-8AA7-A19F-B3BF7EAFE055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2">
              <a:extLst>
                <a:ext uri="{FF2B5EF4-FFF2-40B4-BE49-F238E27FC236}">
                  <a16:creationId xmlns:a16="http://schemas.microsoft.com/office/drawing/2014/main" id="{612B55F3-CD82-E9A0-4220-63C02082B62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8622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7BB594-C1D3-C8A3-4E98-B4330947EC3D}"/>
              </a:ext>
            </a:extLst>
          </p:cNvPr>
          <p:cNvGrpSpPr/>
          <p:nvPr/>
        </p:nvGrpSpPr>
        <p:grpSpPr>
          <a:xfrm>
            <a:off x="381000" y="4455271"/>
            <a:ext cx="1046661" cy="983106"/>
            <a:chOff x="1427454" y="2475615"/>
            <a:chExt cx="1424256" cy="1424256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E9AF7FD-8831-6566-FCBE-023271776D2C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720C78F2-26CE-7B03-0B38-547BB703277A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b</a:t>
              </a:r>
            </a:p>
          </p:txBody>
        </p:sp>
      </p:grpSp>
      <p:sp>
        <p:nvSpPr>
          <p:cNvPr id="32" name="TextBox 11">
            <a:extLst>
              <a:ext uri="{FF2B5EF4-FFF2-40B4-BE49-F238E27FC236}">
                <a16:creationId xmlns:a16="http://schemas.microsoft.com/office/drawing/2014/main" id="{A030D459-0D53-D232-31C8-6C286CAC6F2B}"/>
              </a:ext>
            </a:extLst>
          </p:cNvPr>
          <p:cNvSpPr txBox="1"/>
          <p:nvPr/>
        </p:nvSpPr>
        <p:spPr>
          <a:xfrm>
            <a:off x="1644679" y="3111538"/>
            <a:ext cx="7727922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Top-Down Parsing</a:t>
            </a: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88EAE00C-5579-0C43-6D32-D580B0E0DFF8}"/>
              </a:ext>
            </a:extLst>
          </p:cNvPr>
          <p:cNvSpPr txBox="1"/>
          <p:nvPr/>
        </p:nvSpPr>
        <p:spPr>
          <a:xfrm>
            <a:off x="1625387" y="4756907"/>
            <a:ext cx="7951191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Bottom-Up Parsing</a:t>
            </a:r>
          </a:p>
        </p:txBody>
      </p:sp>
      <p:pic>
        <p:nvPicPr>
          <p:cNvPr id="2050" name="Picture 2" descr="Types of Parsers in Compiler Design - GeeksforGeeks">
            <a:extLst>
              <a:ext uri="{FF2B5EF4-FFF2-40B4-BE49-F238E27FC236}">
                <a16:creationId xmlns:a16="http://schemas.microsoft.com/office/drawing/2014/main" id="{7168AFA0-665D-FE7E-81EC-B24F2BA8B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287000"/>
          </a:xfrm>
          <a:prstGeom prst="roundRect">
            <a:avLst>
              <a:gd name="adj" fmla="val 0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71D7D09-E052-3743-A463-64CD62A4497F}"/>
              </a:ext>
            </a:extLst>
          </p:cNvPr>
          <p:cNvSpPr/>
          <p:nvPr/>
        </p:nvSpPr>
        <p:spPr>
          <a:xfrm rot="16200000">
            <a:off x="4496082" y="8219783"/>
            <a:ext cx="2209800" cy="139123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979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663160" y="1641132"/>
            <a:ext cx="6760246" cy="1244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 dirty="0">
                <a:solidFill>
                  <a:srgbClr val="051D40"/>
                </a:solidFill>
                <a:latin typeface="Open Sans Extra Bold"/>
              </a:rPr>
              <a:t>Team 20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5400000">
            <a:off x="2912435" y="3472452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3663160" y="3397227"/>
            <a:ext cx="3773019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Ahmed Nezar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091332" y="3397227"/>
            <a:ext cx="1605761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21P0025</a:t>
            </a:r>
          </a:p>
        </p:txBody>
      </p:sp>
      <p:sp>
        <p:nvSpPr>
          <p:cNvPr id="13" name="Freeform 13"/>
          <p:cNvSpPr/>
          <p:nvPr/>
        </p:nvSpPr>
        <p:spPr>
          <a:xfrm rot="5400000">
            <a:off x="2912435" y="4097959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3663160" y="4022734"/>
            <a:ext cx="414302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Omar Alaa</a:t>
            </a:r>
          </a:p>
        </p:txBody>
      </p:sp>
      <p:sp>
        <p:nvSpPr>
          <p:cNvPr id="16" name="Freeform 16"/>
          <p:cNvSpPr/>
          <p:nvPr/>
        </p:nvSpPr>
        <p:spPr>
          <a:xfrm rot="5400000">
            <a:off x="2912435" y="4723196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3663160" y="4647971"/>
            <a:ext cx="4652520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Kirollos Ehab</a:t>
            </a:r>
          </a:p>
        </p:txBody>
      </p:sp>
      <p:sp>
        <p:nvSpPr>
          <p:cNvPr id="19" name="Freeform 19"/>
          <p:cNvSpPr/>
          <p:nvPr/>
        </p:nvSpPr>
        <p:spPr>
          <a:xfrm rot="5400000">
            <a:off x="2912435" y="5348703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3663160" y="5273478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 err="1">
                <a:solidFill>
                  <a:srgbClr val="051D40"/>
                </a:solidFill>
                <a:latin typeface="Poppins"/>
              </a:rPr>
              <a:t>AbdulRahman</a:t>
            </a:r>
            <a:r>
              <a:rPr lang="en-US" sz="2853" spc="-57" dirty="0">
                <a:solidFill>
                  <a:srgbClr val="051D40"/>
                </a:solidFill>
                <a:latin typeface="Poppins"/>
              </a:rPr>
              <a:t> Hesham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663160" y="5898715"/>
            <a:ext cx="4579735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 err="1">
                <a:solidFill>
                  <a:srgbClr val="051D40"/>
                </a:solidFill>
                <a:latin typeface="Poppins"/>
              </a:rPr>
              <a:t>Tsneam</a:t>
            </a:r>
            <a:r>
              <a:rPr lang="en-US" sz="2853" spc="-57" dirty="0">
                <a:solidFill>
                  <a:srgbClr val="051D40"/>
                </a:solidFill>
                <a:latin typeface="Poppins"/>
              </a:rPr>
              <a:t> Ahmed</a:t>
            </a:r>
          </a:p>
        </p:txBody>
      </p:sp>
      <p:sp>
        <p:nvSpPr>
          <p:cNvPr id="34" name="TextBox 12">
            <a:extLst>
              <a:ext uri="{FF2B5EF4-FFF2-40B4-BE49-F238E27FC236}">
                <a16:creationId xmlns:a16="http://schemas.microsoft.com/office/drawing/2014/main" id="{0D1D1194-BF1E-CF65-4CA8-7A3C473A1A10}"/>
              </a:ext>
            </a:extLst>
          </p:cNvPr>
          <p:cNvSpPr txBox="1"/>
          <p:nvPr/>
        </p:nvSpPr>
        <p:spPr>
          <a:xfrm>
            <a:off x="8315680" y="4007158"/>
            <a:ext cx="1381413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21P0197</a:t>
            </a:r>
          </a:p>
        </p:txBody>
      </p:sp>
      <p:sp>
        <p:nvSpPr>
          <p:cNvPr id="35" name="TextBox 12">
            <a:extLst>
              <a:ext uri="{FF2B5EF4-FFF2-40B4-BE49-F238E27FC236}">
                <a16:creationId xmlns:a16="http://schemas.microsoft.com/office/drawing/2014/main" id="{BD121976-9860-AE41-325B-210872189078}"/>
              </a:ext>
            </a:extLst>
          </p:cNvPr>
          <p:cNvSpPr txBox="1"/>
          <p:nvPr/>
        </p:nvSpPr>
        <p:spPr>
          <a:xfrm>
            <a:off x="8091332" y="4624717"/>
            <a:ext cx="1605761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21P0006</a:t>
            </a:r>
          </a:p>
        </p:txBody>
      </p:sp>
      <p:sp>
        <p:nvSpPr>
          <p:cNvPr id="36" name="TextBox 12">
            <a:extLst>
              <a:ext uri="{FF2B5EF4-FFF2-40B4-BE49-F238E27FC236}">
                <a16:creationId xmlns:a16="http://schemas.microsoft.com/office/drawing/2014/main" id="{397E5224-D534-DC73-E3F4-025B7CBF79E0}"/>
              </a:ext>
            </a:extLst>
          </p:cNvPr>
          <p:cNvSpPr txBox="1"/>
          <p:nvPr/>
        </p:nvSpPr>
        <p:spPr>
          <a:xfrm>
            <a:off x="8091332" y="5296380"/>
            <a:ext cx="1605761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21P0153</a:t>
            </a:r>
          </a:p>
        </p:txBody>
      </p:sp>
      <p:sp>
        <p:nvSpPr>
          <p:cNvPr id="37" name="TextBox 12">
            <a:extLst>
              <a:ext uri="{FF2B5EF4-FFF2-40B4-BE49-F238E27FC236}">
                <a16:creationId xmlns:a16="http://schemas.microsoft.com/office/drawing/2014/main" id="{7F5B5C4F-0244-0D52-B481-B6BEE7F7A372}"/>
              </a:ext>
            </a:extLst>
          </p:cNvPr>
          <p:cNvSpPr txBox="1"/>
          <p:nvPr/>
        </p:nvSpPr>
        <p:spPr>
          <a:xfrm>
            <a:off x="8091332" y="5968043"/>
            <a:ext cx="1605761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21P0284</a:t>
            </a:r>
          </a:p>
        </p:txBody>
      </p:sp>
      <p:pic>
        <p:nvPicPr>
          <p:cNvPr id="1026" name="Picture 2" descr="What is C++ &amp; How It Compares to Other C Programming Languages | Simplilearn">
            <a:extLst>
              <a:ext uri="{FF2B5EF4-FFF2-40B4-BE49-F238E27FC236}">
                <a16:creationId xmlns:a16="http://schemas.microsoft.com/office/drawing/2014/main" id="{FDF3EA57-B05B-0939-53D4-FEE604132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9993652" y="2296317"/>
            <a:ext cx="9372567" cy="5631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Freeform 16">
            <a:extLst>
              <a:ext uri="{FF2B5EF4-FFF2-40B4-BE49-F238E27FC236}">
                <a16:creationId xmlns:a16="http://schemas.microsoft.com/office/drawing/2014/main" id="{D7A98000-9994-04C0-7300-CDFCA502A5E4}"/>
              </a:ext>
            </a:extLst>
          </p:cNvPr>
          <p:cNvSpPr/>
          <p:nvPr/>
        </p:nvSpPr>
        <p:spPr>
          <a:xfrm rot="5400000">
            <a:off x="2912434" y="5996841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460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829800" y="-2564240"/>
            <a:ext cx="8961594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786919" y="772627"/>
            <a:ext cx="5768345" cy="36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Types of Parsers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04800" y="1905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906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68B43C1-15DF-7349-E3CB-01DB389A2282}"/>
              </a:ext>
            </a:extLst>
          </p:cNvPr>
          <p:cNvGrpSpPr/>
          <p:nvPr/>
        </p:nvGrpSpPr>
        <p:grpSpPr>
          <a:xfrm>
            <a:off x="381000" y="2822336"/>
            <a:ext cx="1046661" cy="983106"/>
            <a:chOff x="1427454" y="2475615"/>
            <a:chExt cx="1424256" cy="1424256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33ADD88-FF77-8AA7-A19F-B3BF7EAFE055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2">
              <a:extLst>
                <a:ext uri="{FF2B5EF4-FFF2-40B4-BE49-F238E27FC236}">
                  <a16:creationId xmlns:a16="http://schemas.microsoft.com/office/drawing/2014/main" id="{612B55F3-CD82-E9A0-4220-63C02082B62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8622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7BB594-C1D3-C8A3-4E98-B4330947EC3D}"/>
              </a:ext>
            </a:extLst>
          </p:cNvPr>
          <p:cNvGrpSpPr/>
          <p:nvPr/>
        </p:nvGrpSpPr>
        <p:grpSpPr>
          <a:xfrm>
            <a:off x="381000" y="4455271"/>
            <a:ext cx="1046661" cy="983106"/>
            <a:chOff x="1427454" y="2475615"/>
            <a:chExt cx="1424256" cy="1424256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E9AF7FD-8831-6566-FCBE-023271776D2C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720C78F2-26CE-7B03-0B38-547BB703277A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b</a:t>
              </a:r>
            </a:p>
          </p:txBody>
        </p:sp>
      </p:grpSp>
      <p:sp>
        <p:nvSpPr>
          <p:cNvPr id="32" name="TextBox 11">
            <a:extLst>
              <a:ext uri="{FF2B5EF4-FFF2-40B4-BE49-F238E27FC236}">
                <a16:creationId xmlns:a16="http://schemas.microsoft.com/office/drawing/2014/main" id="{A030D459-0D53-D232-31C8-6C286CAC6F2B}"/>
              </a:ext>
            </a:extLst>
          </p:cNvPr>
          <p:cNvSpPr txBox="1"/>
          <p:nvPr/>
        </p:nvSpPr>
        <p:spPr>
          <a:xfrm>
            <a:off x="1644679" y="3111538"/>
            <a:ext cx="7727922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Top-Down Parsing</a:t>
            </a: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88EAE00C-5579-0C43-6D32-D580B0E0DFF8}"/>
              </a:ext>
            </a:extLst>
          </p:cNvPr>
          <p:cNvSpPr txBox="1"/>
          <p:nvPr/>
        </p:nvSpPr>
        <p:spPr>
          <a:xfrm>
            <a:off x="1625387" y="4756907"/>
            <a:ext cx="7951191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Bottom-Up Parsing</a:t>
            </a:r>
          </a:p>
        </p:txBody>
      </p:sp>
      <p:pic>
        <p:nvPicPr>
          <p:cNvPr id="2050" name="Picture 2" descr="Types of Parsers in Compiler Design - GeeksforGeeks">
            <a:extLst>
              <a:ext uri="{FF2B5EF4-FFF2-40B4-BE49-F238E27FC236}">
                <a16:creationId xmlns:a16="http://schemas.microsoft.com/office/drawing/2014/main" id="{7168AFA0-665D-FE7E-81EC-B24F2BA8B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400" y="2799696"/>
            <a:ext cx="6705600" cy="33111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5614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663160" y="1641132"/>
            <a:ext cx="6760246" cy="1244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 dirty="0">
                <a:solidFill>
                  <a:srgbClr val="051D40"/>
                </a:solidFill>
                <a:latin typeface="Open Sans Extra Bold"/>
              </a:rPr>
              <a:t>Timeline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5400000">
            <a:off x="2912435" y="3472452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3663160" y="3397227"/>
            <a:ext cx="3773019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Introduction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483149" y="3397227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01</a:t>
            </a:r>
          </a:p>
        </p:txBody>
      </p:sp>
      <p:sp>
        <p:nvSpPr>
          <p:cNvPr id="13" name="Freeform 13"/>
          <p:cNvSpPr/>
          <p:nvPr/>
        </p:nvSpPr>
        <p:spPr>
          <a:xfrm rot="5400000">
            <a:off x="2912435" y="4097959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3663160" y="4022734"/>
            <a:ext cx="414302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 err="1">
                <a:solidFill>
                  <a:srgbClr val="051D40"/>
                </a:solidFill>
                <a:latin typeface="Poppins"/>
              </a:rPr>
              <a:t>Lexer</a:t>
            </a:r>
            <a:endParaRPr lang="en-US" sz="2853" spc="-57" dirty="0">
              <a:solidFill>
                <a:srgbClr val="051D40"/>
              </a:solidFill>
              <a:latin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483149" y="4022734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02</a:t>
            </a:r>
          </a:p>
        </p:txBody>
      </p:sp>
      <p:sp>
        <p:nvSpPr>
          <p:cNvPr id="16" name="Freeform 16"/>
          <p:cNvSpPr/>
          <p:nvPr/>
        </p:nvSpPr>
        <p:spPr>
          <a:xfrm rot="5400000">
            <a:off x="2912435" y="4723196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3663160" y="4647971"/>
            <a:ext cx="4652520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Symbol Table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483149" y="4647971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03</a:t>
            </a:r>
          </a:p>
        </p:txBody>
      </p:sp>
      <p:sp>
        <p:nvSpPr>
          <p:cNvPr id="19" name="Freeform 19"/>
          <p:cNvSpPr/>
          <p:nvPr/>
        </p:nvSpPr>
        <p:spPr>
          <a:xfrm rot="5400000">
            <a:off x="2912435" y="5348703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3663160" y="5273478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Parser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483149" y="5273478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04</a:t>
            </a:r>
          </a:p>
        </p:txBody>
      </p:sp>
      <p:sp>
        <p:nvSpPr>
          <p:cNvPr id="22" name="Freeform 22"/>
          <p:cNvSpPr/>
          <p:nvPr/>
        </p:nvSpPr>
        <p:spPr>
          <a:xfrm rot="5400000">
            <a:off x="2912435" y="5973940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3663160" y="5898715"/>
            <a:ext cx="4579735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Grammer Rules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483149" y="5898715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05</a:t>
            </a:r>
          </a:p>
        </p:txBody>
      </p:sp>
      <p:sp>
        <p:nvSpPr>
          <p:cNvPr id="25" name="Freeform 25"/>
          <p:cNvSpPr/>
          <p:nvPr/>
        </p:nvSpPr>
        <p:spPr>
          <a:xfrm rot="5400000">
            <a:off x="2912435" y="6599447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3663160" y="6524221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 Table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483149" y="6524221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06</a:t>
            </a:r>
          </a:p>
        </p:txBody>
      </p:sp>
      <p:sp>
        <p:nvSpPr>
          <p:cNvPr id="28" name="Freeform 28"/>
          <p:cNvSpPr/>
          <p:nvPr/>
        </p:nvSpPr>
        <p:spPr>
          <a:xfrm rot="5400000">
            <a:off x="2912435" y="7224684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TextBox 29"/>
          <p:cNvSpPr txBox="1"/>
          <p:nvPr/>
        </p:nvSpPr>
        <p:spPr>
          <a:xfrm>
            <a:off x="3663160" y="7149458"/>
            <a:ext cx="4579735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 Tree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483149" y="7149458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07</a:t>
            </a:r>
          </a:p>
        </p:txBody>
      </p:sp>
      <p:sp>
        <p:nvSpPr>
          <p:cNvPr id="31" name="Freeform 31"/>
          <p:cNvSpPr/>
          <p:nvPr/>
        </p:nvSpPr>
        <p:spPr>
          <a:xfrm rot="5400000">
            <a:off x="2912435" y="7850190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TextBox 32"/>
          <p:cNvSpPr txBox="1"/>
          <p:nvPr/>
        </p:nvSpPr>
        <p:spPr>
          <a:xfrm>
            <a:off x="3663160" y="7774965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Conclusion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483149" y="7774965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08</a:t>
            </a:r>
          </a:p>
        </p:txBody>
      </p:sp>
      <p:pic>
        <p:nvPicPr>
          <p:cNvPr id="2050" name="Picture 2" descr="6 Fastest Programming Languages for Speedier Development">
            <a:extLst>
              <a:ext uri="{FF2B5EF4-FFF2-40B4-BE49-F238E27FC236}">
                <a16:creationId xmlns:a16="http://schemas.microsoft.com/office/drawing/2014/main" id="{60DCC96C-C239-7093-4072-5B0459EE5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9468166" y="2372332"/>
            <a:ext cx="9813597" cy="5520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422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15600" y="-2564240"/>
            <a:ext cx="8275794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514600" y="1365964"/>
            <a:ext cx="6524804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Grammer Rules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69567" y="649356"/>
            <a:ext cx="1311833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05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801841" y="3363427"/>
            <a:ext cx="7446707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Grammar Rules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1ADE7A-199A-E6D9-3D32-6F996476163E}"/>
              </a:ext>
            </a:extLst>
          </p:cNvPr>
          <p:cNvGrpSpPr/>
          <p:nvPr/>
        </p:nvGrpSpPr>
        <p:grpSpPr>
          <a:xfrm>
            <a:off x="381000" y="4554700"/>
            <a:ext cx="1250191" cy="1261270"/>
            <a:chOff x="1953353" y="4268419"/>
            <a:chExt cx="1424256" cy="1424256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F71E9B2-4806-3756-8DDA-71BA8D0D902F}"/>
                </a:ext>
              </a:extLst>
            </p:cNvPr>
            <p:cNvSpPr/>
            <p:nvPr/>
          </p:nvSpPr>
          <p:spPr>
            <a:xfrm>
              <a:off x="1953353" y="42684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C85C3A4A-9E74-8111-A282-D382A8453A5C}"/>
                </a:ext>
              </a:extLst>
            </p:cNvPr>
            <p:cNvSpPr txBox="1"/>
            <p:nvPr/>
          </p:nvSpPr>
          <p:spPr>
            <a:xfrm>
              <a:off x="2098411" y="45416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04F13E-F9AD-E816-D7D7-E39B0CEA545C}"/>
              </a:ext>
            </a:extLst>
          </p:cNvPr>
          <p:cNvGrpSpPr/>
          <p:nvPr/>
        </p:nvGrpSpPr>
        <p:grpSpPr>
          <a:xfrm>
            <a:off x="381000" y="6331381"/>
            <a:ext cx="1250191" cy="1261270"/>
            <a:chOff x="1953353" y="6045100"/>
            <a:chExt cx="1424256" cy="142425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41E33556-E0DF-58EC-7896-36A86F9421E4}"/>
                </a:ext>
              </a:extLst>
            </p:cNvPr>
            <p:cNvSpPr/>
            <p:nvPr/>
          </p:nvSpPr>
          <p:spPr>
            <a:xfrm>
              <a:off x="1953353" y="6045100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2724236E-248C-0CED-BE10-F9E1053278A6}"/>
                </a:ext>
              </a:extLst>
            </p:cNvPr>
            <p:cNvSpPr txBox="1"/>
            <p:nvPr/>
          </p:nvSpPr>
          <p:spPr>
            <a:xfrm>
              <a:off x="2098411" y="6318312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id="37" name="TextBox 11">
            <a:extLst>
              <a:ext uri="{FF2B5EF4-FFF2-40B4-BE49-F238E27FC236}">
                <a16:creationId xmlns:a16="http://schemas.microsoft.com/office/drawing/2014/main" id="{E56B74E3-9C8C-DD17-71B3-A44BE1D7A9C2}"/>
              </a:ext>
            </a:extLst>
          </p:cNvPr>
          <p:cNvSpPr txBox="1"/>
          <p:nvPr/>
        </p:nvSpPr>
        <p:spPr>
          <a:xfrm>
            <a:off x="1801842" y="5166360"/>
            <a:ext cx="7595756" cy="690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Components of Grammar Rules</a:t>
            </a:r>
          </a:p>
          <a:p>
            <a:pPr algn="l">
              <a:lnSpc>
                <a:spcPts val="2495"/>
              </a:lnSpc>
            </a:pP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C547D7EF-4136-7226-6D1F-9DD8EC7DF712}"/>
              </a:ext>
            </a:extLst>
          </p:cNvPr>
          <p:cNvSpPr txBox="1"/>
          <p:nvPr/>
        </p:nvSpPr>
        <p:spPr>
          <a:xfrm>
            <a:off x="1801842" y="6902334"/>
            <a:ext cx="632460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Types of Grammar Rules</a:t>
            </a:r>
          </a:p>
        </p:txBody>
      </p:sp>
      <p:pic>
        <p:nvPicPr>
          <p:cNvPr id="3074" name="Picture 2" descr="Grammar vs Grammer - 66 common spelling errors in English - YouTube">
            <a:extLst>
              <a:ext uri="{FF2B5EF4-FFF2-40B4-BE49-F238E27FC236}">
                <a16:creationId xmlns:a16="http://schemas.microsoft.com/office/drawing/2014/main" id="{CA96C282-A43E-0247-A214-E6CD0EB55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6178" y="2938896"/>
            <a:ext cx="6243492" cy="440920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7640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39400" y="-2564240"/>
            <a:ext cx="8351994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786919" y="772627"/>
            <a:ext cx="7357081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Grammar Rules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04800" y="1905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68B43C1-15DF-7349-E3CB-01DB389A2282}"/>
              </a:ext>
            </a:extLst>
          </p:cNvPr>
          <p:cNvGrpSpPr/>
          <p:nvPr/>
        </p:nvGrpSpPr>
        <p:grpSpPr>
          <a:xfrm>
            <a:off x="381000" y="2822336"/>
            <a:ext cx="1046661" cy="983106"/>
            <a:chOff x="1427454" y="2475615"/>
            <a:chExt cx="1424256" cy="1424256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33ADD88-FF77-8AA7-A19F-B3BF7EAFE055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2">
              <a:extLst>
                <a:ext uri="{FF2B5EF4-FFF2-40B4-BE49-F238E27FC236}">
                  <a16:creationId xmlns:a16="http://schemas.microsoft.com/office/drawing/2014/main" id="{612B55F3-CD82-E9A0-4220-63C02082B62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8622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7BB594-C1D3-C8A3-4E98-B4330947EC3D}"/>
              </a:ext>
            </a:extLst>
          </p:cNvPr>
          <p:cNvGrpSpPr/>
          <p:nvPr/>
        </p:nvGrpSpPr>
        <p:grpSpPr>
          <a:xfrm>
            <a:off x="381000" y="4455271"/>
            <a:ext cx="1046661" cy="983106"/>
            <a:chOff x="1427454" y="2475615"/>
            <a:chExt cx="1424256" cy="1424256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E9AF7FD-8831-6566-FCBE-023271776D2C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720C78F2-26CE-7B03-0B38-547BB703277A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b</a:t>
              </a:r>
            </a:p>
          </p:txBody>
        </p:sp>
      </p:grpSp>
      <p:sp>
        <p:nvSpPr>
          <p:cNvPr id="32" name="TextBox 11">
            <a:extLst>
              <a:ext uri="{FF2B5EF4-FFF2-40B4-BE49-F238E27FC236}">
                <a16:creationId xmlns:a16="http://schemas.microsoft.com/office/drawing/2014/main" id="{A030D459-0D53-D232-31C8-6C286CAC6F2B}"/>
              </a:ext>
            </a:extLst>
          </p:cNvPr>
          <p:cNvSpPr txBox="1"/>
          <p:nvPr/>
        </p:nvSpPr>
        <p:spPr>
          <a:xfrm>
            <a:off x="1644678" y="3111538"/>
            <a:ext cx="7951191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Grammar rules define the syntax of a programming language or formal language.</a:t>
            </a: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88EAE00C-5579-0C43-6D32-D580B0E0DFF8}"/>
              </a:ext>
            </a:extLst>
          </p:cNvPr>
          <p:cNvSpPr txBox="1"/>
          <p:nvPr/>
        </p:nvSpPr>
        <p:spPr>
          <a:xfrm>
            <a:off x="1625387" y="4756907"/>
            <a:ext cx="7970482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Grammar rules specify the structure and organization of valid statements or expressions</a:t>
            </a:r>
          </a:p>
        </p:txBody>
      </p:sp>
      <p:pic>
        <p:nvPicPr>
          <p:cNvPr id="6" name="Picture 2" descr="Grammar vs Grammer - 66 common spelling errors in English - YouTube">
            <a:extLst>
              <a:ext uri="{FF2B5EF4-FFF2-40B4-BE49-F238E27FC236}">
                <a16:creationId xmlns:a16="http://schemas.microsoft.com/office/drawing/2014/main" id="{39D4AE12-811A-779A-F6EA-51A402689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6178" y="2938896"/>
            <a:ext cx="6243492" cy="440920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1413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15600" y="-2564240"/>
            <a:ext cx="8275794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514600" y="1365964"/>
            <a:ext cx="6524804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Grammer Rules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69567" y="649356"/>
            <a:ext cx="1311833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05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801841" y="3363427"/>
            <a:ext cx="7446707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Grammar Rules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1ADE7A-199A-E6D9-3D32-6F996476163E}"/>
              </a:ext>
            </a:extLst>
          </p:cNvPr>
          <p:cNvGrpSpPr/>
          <p:nvPr/>
        </p:nvGrpSpPr>
        <p:grpSpPr>
          <a:xfrm>
            <a:off x="381000" y="4554700"/>
            <a:ext cx="1250191" cy="1261270"/>
            <a:chOff x="1953353" y="4268419"/>
            <a:chExt cx="1424256" cy="1424256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F71E9B2-4806-3756-8DDA-71BA8D0D902F}"/>
                </a:ext>
              </a:extLst>
            </p:cNvPr>
            <p:cNvSpPr/>
            <p:nvPr/>
          </p:nvSpPr>
          <p:spPr>
            <a:xfrm>
              <a:off x="1953353" y="42684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C85C3A4A-9E74-8111-A282-D382A8453A5C}"/>
                </a:ext>
              </a:extLst>
            </p:cNvPr>
            <p:cNvSpPr txBox="1"/>
            <p:nvPr/>
          </p:nvSpPr>
          <p:spPr>
            <a:xfrm>
              <a:off x="2098411" y="45416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04F13E-F9AD-E816-D7D7-E39B0CEA545C}"/>
              </a:ext>
            </a:extLst>
          </p:cNvPr>
          <p:cNvGrpSpPr/>
          <p:nvPr/>
        </p:nvGrpSpPr>
        <p:grpSpPr>
          <a:xfrm>
            <a:off x="381000" y="6331381"/>
            <a:ext cx="1250191" cy="1261270"/>
            <a:chOff x="1953353" y="6045100"/>
            <a:chExt cx="1424256" cy="142425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41E33556-E0DF-58EC-7896-36A86F9421E4}"/>
                </a:ext>
              </a:extLst>
            </p:cNvPr>
            <p:cNvSpPr/>
            <p:nvPr/>
          </p:nvSpPr>
          <p:spPr>
            <a:xfrm>
              <a:off x="1953353" y="6045100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2724236E-248C-0CED-BE10-F9E1053278A6}"/>
                </a:ext>
              </a:extLst>
            </p:cNvPr>
            <p:cNvSpPr txBox="1"/>
            <p:nvPr/>
          </p:nvSpPr>
          <p:spPr>
            <a:xfrm>
              <a:off x="2098411" y="6318312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id="37" name="TextBox 11">
            <a:extLst>
              <a:ext uri="{FF2B5EF4-FFF2-40B4-BE49-F238E27FC236}">
                <a16:creationId xmlns:a16="http://schemas.microsoft.com/office/drawing/2014/main" id="{E56B74E3-9C8C-DD17-71B3-A44BE1D7A9C2}"/>
              </a:ext>
            </a:extLst>
          </p:cNvPr>
          <p:cNvSpPr txBox="1"/>
          <p:nvPr/>
        </p:nvSpPr>
        <p:spPr>
          <a:xfrm>
            <a:off x="1801842" y="5166360"/>
            <a:ext cx="7595756" cy="690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Components of Grammar Rules</a:t>
            </a:r>
          </a:p>
          <a:p>
            <a:pPr algn="l">
              <a:lnSpc>
                <a:spcPts val="2495"/>
              </a:lnSpc>
            </a:pP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C547D7EF-4136-7226-6D1F-9DD8EC7DF712}"/>
              </a:ext>
            </a:extLst>
          </p:cNvPr>
          <p:cNvSpPr txBox="1"/>
          <p:nvPr/>
        </p:nvSpPr>
        <p:spPr>
          <a:xfrm>
            <a:off x="1801842" y="6902334"/>
            <a:ext cx="632460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Types of Grammar Rules</a:t>
            </a:r>
          </a:p>
        </p:txBody>
      </p:sp>
      <p:pic>
        <p:nvPicPr>
          <p:cNvPr id="3074" name="Picture 2" descr="Grammar vs Grammer - 66 common spelling errors in English - YouTube">
            <a:extLst>
              <a:ext uri="{FF2B5EF4-FFF2-40B4-BE49-F238E27FC236}">
                <a16:creationId xmlns:a16="http://schemas.microsoft.com/office/drawing/2014/main" id="{CA96C282-A43E-0247-A214-E6CD0EB55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6178" y="2938896"/>
            <a:ext cx="6243492" cy="440920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5051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668000" y="-2564240"/>
            <a:ext cx="8123394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786919" y="772627"/>
            <a:ext cx="7509481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Components of Grammar Rules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04800" y="1905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906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68B43C1-15DF-7349-E3CB-01DB389A2282}"/>
              </a:ext>
            </a:extLst>
          </p:cNvPr>
          <p:cNvGrpSpPr/>
          <p:nvPr/>
        </p:nvGrpSpPr>
        <p:grpSpPr>
          <a:xfrm>
            <a:off x="381000" y="2822336"/>
            <a:ext cx="1046661" cy="983106"/>
            <a:chOff x="1427454" y="2475615"/>
            <a:chExt cx="1424256" cy="1424256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33ADD88-FF77-8AA7-A19F-B3BF7EAFE055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2">
              <a:extLst>
                <a:ext uri="{FF2B5EF4-FFF2-40B4-BE49-F238E27FC236}">
                  <a16:creationId xmlns:a16="http://schemas.microsoft.com/office/drawing/2014/main" id="{612B55F3-CD82-E9A0-4220-63C02082B62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8622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7BB594-C1D3-C8A3-4E98-B4330947EC3D}"/>
              </a:ext>
            </a:extLst>
          </p:cNvPr>
          <p:cNvGrpSpPr/>
          <p:nvPr/>
        </p:nvGrpSpPr>
        <p:grpSpPr>
          <a:xfrm>
            <a:off x="381000" y="4455271"/>
            <a:ext cx="1046661" cy="983106"/>
            <a:chOff x="1427454" y="2475615"/>
            <a:chExt cx="1424256" cy="1424256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E9AF7FD-8831-6566-FCBE-023271776D2C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720C78F2-26CE-7B03-0B38-547BB703277A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b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9BA8A56-2C0B-CDED-8B78-F12FE1D985AD}"/>
              </a:ext>
            </a:extLst>
          </p:cNvPr>
          <p:cNvGrpSpPr/>
          <p:nvPr/>
        </p:nvGrpSpPr>
        <p:grpSpPr>
          <a:xfrm>
            <a:off x="406564" y="6088207"/>
            <a:ext cx="1046661" cy="983106"/>
            <a:chOff x="1427454" y="2475615"/>
            <a:chExt cx="1424256" cy="1424256"/>
          </a:xfrm>
        </p:grpSpPr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7A575070-764D-4700-B529-1EDF28860C33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1" name="TextBox 12">
              <a:extLst>
                <a:ext uri="{FF2B5EF4-FFF2-40B4-BE49-F238E27FC236}">
                  <a16:creationId xmlns:a16="http://schemas.microsoft.com/office/drawing/2014/main" id="{4D64F4C4-E56D-B3E2-447B-6D2A4B09913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c</a:t>
              </a:r>
            </a:p>
          </p:txBody>
        </p:sp>
      </p:grpSp>
      <p:sp>
        <p:nvSpPr>
          <p:cNvPr id="32" name="TextBox 11">
            <a:extLst>
              <a:ext uri="{FF2B5EF4-FFF2-40B4-BE49-F238E27FC236}">
                <a16:creationId xmlns:a16="http://schemas.microsoft.com/office/drawing/2014/main" id="{A030D459-0D53-D232-31C8-6C286CAC6F2B}"/>
              </a:ext>
            </a:extLst>
          </p:cNvPr>
          <p:cNvSpPr txBox="1"/>
          <p:nvPr/>
        </p:nvSpPr>
        <p:spPr>
          <a:xfrm>
            <a:off x="1625387" y="3186277"/>
            <a:ext cx="7727922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Terminals -&gt; symbols representing the smallest units of the language</a:t>
            </a: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88EAE00C-5579-0C43-6D32-D580B0E0DFF8}"/>
              </a:ext>
            </a:extLst>
          </p:cNvPr>
          <p:cNvSpPr txBox="1"/>
          <p:nvPr/>
        </p:nvSpPr>
        <p:spPr>
          <a:xfrm>
            <a:off x="1625387" y="4756907"/>
            <a:ext cx="7951191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Non-terminals: Symbols representing syntactic categories</a:t>
            </a:r>
          </a:p>
        </p:txBody>
      </p:sp>
      <p:sp>
        <p:nvSpPr>
          <p:cNvPr id="39" name="TextBox 11">
            <a:extLst>
              <a:ext uri="{FF2B5EF4-FFF2-40B4-BE49-F238E27FC236}">
                <a16:creationId xmlns:a16="http://schemas.microsoft.com/office/drawing/2014/main" id="{9D84BD17-7EA0-EEE5-157F-3CB7521084C6}"/>
              </a:ext>
            </a:extLst>
          </p:cNvPr>
          <p:cNvSpPr txBox="1"/>
          <p:nvPr/>
        </p:nvSpPr>
        <p:spPr>
          <a:xfrm>
            <a:off x="1606096" y="6402276"/>
            <a:ext cx="7951191" cy="9678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Productions: Rules that define how non-terminals can be expanded into sequences of terminals and other non-terminals</a:t>
            </a:r>
          </a:p>
        </p:txBody>
      </p:sp>
      <p:pic>
        <p:nvPicPr>
          <p:cNvPr id="6" name="Picture 2" descr="Grammar vs Grammer - 66 common spelling errors in English - YouTube">
            <a:extLst>
              <a:ext uri="{FF2B5EF4-FFF2-40B4-BE49-F238E27FC236}">
                <a16:creationId xmlns:a16="http://schemas.microsoft.com/office/drawing/2014/main" id="{E7D1D683-8D37-5344-2B5C-5A6436786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6178" y="2938896"/>
            <a:ext cx="6243492" cy="440920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GIF Animado – Spoiler Alert! – GIF Mania">
            <a:extLst>
              <a:ext uri="{FF2B5EF4-FFF2-40B4-BE49-F238E27FC236}">
                <a16:creationId xmlns:a16="http://schemas.microsoft.com/office/drawing/2014/main" id="{15F655B1-637E-E4E6-14B7-4C7DA61A9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391" y="6113054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11">
            <a:extLst>
              <a:ext uri="{FF2B5EF4-FFF2-40B4-BE49-F238E27FC236}">
                <a16:creationId xmlns:a16="http://schemas.microsoft.com/office/drawing/2014/main" id="{47C3ACA0-53DB-8CE5-D13F-D25DBD4C956B}"/>
              </a:ext>
            </a:extLst>
          </p:cNvPr>
          <p:cNvSpPr txBox="1"/>
          <p:nvPr/>
        </p:nvSpPr>
        <p:spPr>
          <a:xfrm>
            <a:off x="5541659" y="8494304"/>
            <a:ext cx="7951191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We created 125 grammar rule</a:t>
            </a:r>
          </a:p>
        </p:txBody>
      </p:sp>
    </p:spTree>
    <p:extLst>
      <p:ext uri="{BB962C8B-B14F-4D97-AF65-F5344CB8AC3E}">
        <p14:creationId xmlns:p14="http://schemas.microsoft.com/office/powerpoint/2010/main" val="2120989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15600" y="-2564240"/>
            <a:ext cx="8275794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514600" y="1365964"/>
            <a:ext cx="6524804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Grammer Rules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69567" y="649356"/>
            <a:ext cx="1311833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05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801841" y="3363427"/>
            <a:ext cx="7446707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Grammar Rules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1ADE7A-199A-E6D9-3D32-6F996476163E}"/>
              </a:ext>
            </a:extLst>
          </p:cNvPr>
          <p:cNvGrpSpPr/>
          <p:nvPr/>
        </p:nvGrpSpPr>
        <p:grpSpPr>
          <a:xfrm>
            <a:off x="381000" y="4554700"/>
            <a:ext cx="1250191" cy="1261270"/>
            <a:chOff x="1953353" y="4268419"/>
            <a:chExt cx="1424256" cy="1424256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F71E9B2-4806-3756-8DDA-71BA8D0D902F}"/>
                </a:ext>
              </a:extLst>
            </p:cNvPr>
            <p:cNvSpPr/>
            <p:nvPr/>
          </p:nvSpPr>
          <p:spPr>
            <a:xfrm>
              <a:off x="1953353" y="42684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C85C3A4A-9E74-8111-A282-D382A8453A5C}"/>
                </a:ext>
              </a:extLst>
            </p:cNvPr>
            <p:cNvSpPr txBox="1"/>
            <p:nvPr/>
          </p:nvSpPr>
          <p:spPr>
            <a:xfrm>
              <a:off x="2098411" y="45416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04F13E-F9AD-E816-D7D7-E39B0CEA545C}"/>
              </a:ext>
            </a:extLst>
          </p:cNvPr>
          <p:cNvGrpSpPr/>
          <p:nvPr/>
        </p:nvGrpSpPr>
        <p:grpSpPr>
          <a:xfrm>
            <a:off x="381000" y="6331381"/>
            <a:ext cx="1250191" cy="1261270"/>
            <a:chOff x="1953353" y="6045100"/>
            <a:chExt cx="1424256" cy="142425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41E33556-E0DF-58EC-7896-36A86F9421E4}"/>
                </a:ext>
              </a:extLst>
            </p:cNvPr>
            <p:cNvSpPr/>
            <p:nvPr/>
          </p:nvSpPr>
          <p:spPr>
            <a:xfrm>
              <a:off x="1953353" y="6045100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2724236E-248C-0CED-BE10-F9E1053278A6}"/>
                </a:ext>
              </a:extLst>
            </p:cNvPr>
            <p:cNvSpPr txBox="1"/>
            <p:nvPr/>
          </p:nvSpPr>
          <p:spPr>
            <a:xfrm>
              <a:off x="2098411" y="6318312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id="37" name="TextBox 11">
            <a:extLst>
              <a:ext uri="{FF2B5EF4-FFF2-40B4-BE49-F238E27FC236}">
                <a16:creationId xmlns:a16="http://schemas.microsoft.com/office/drawing/2014/main" id="{E56B74E3-9C8C-DD17-71B3-A44BE1D7A9C2}"/>
              </a:ext>
            </a:extLst>
          </p:cNvPr>
          <p:cNvSpPr txBox="1"/>
          <p:nvPr/>
        </p:nvSpPr>
        <p:spPr>
          <a:xfrm>
            <a:off x="1801842" y="5166360"/>
            <a:ext cx="7595756" cy="690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Components of Grammar Rules</a:t>
            </a:r>
          </a:p>
          <a:p>
            <a:pPr algn="l">
              <a:lnSpc>
                <a:spcPts val="2495"/>
              </a:lnSpc>
            </a:pP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C547D7EF-4136-7226-6D1F-9DD8EC7DF712}"/>
              </a:ext>
            </a:extLst>
          </p:cNvPr>
          <p:cNvSpPr txBox="1"/>
          <p:nvPr/>
        </p:nvSpPr>
        <p:spPr>
          <a:xfrm>
            <a:off x="1801842" y="6902334"/>
            <a:ext cx="632460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Types of Grammar Rules</a:t>
            </a:r>
          </a:p>
        </p:txBody>
      </p:sp>
      <p:pic>
        <p:nvPicPr>
          <p:cNvPr id="3074" name="Picture 2" descr="Grammar vs Grammer - 66 common spelling errors in English - YouTube">
            <a:extLst>
              <a:ext uri="{FF2B5EF4-FFF2-40B4-BE49-F238E27FC236}">
                <a16:creationId xmlns:a16="http://schemas.microsoft.com/office/drawing/2014/main" id="{CA96C282-A43E-0247-A214-E6CD0EB55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6178" y="2938896"/>
            <a:ext cx="6243492" cy="440920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6215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91802" y="-2564240"/>
            <a:ext cx="8199592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786919" y="772627"/>
            <a:ext cx="6747481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Types of Grammar Rules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04800" y="1905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906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68B43C1-15DF-7349-E3CB-01DB389A2282}"/>
              </a:ext>
            </a:extLst>
          </p:cNvPr>
          <p:cNvGrpSpPr/>
          <p:nvPr/>
        </p:nvGrpSpPr>
        <p:grpSpPr>
          <a:xfrm>
            <a:off x="381000" y="2822336"/>
            <a:ext cx="1046661" cy="983106"/>
            <a:chOff x="1427454" y="2475615"/>
            <a:chExt cx="1424256" cy="1424256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33ADD88-FF77-8AA7-A19F-B3BF7EAFE055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2">
              <a:extLst>
                <a:ext uri="{FF2B5EF4-FFF2-40B4-BE49-F238E27FC236}">
                  <a16:creationId xmlns:a16="http://schemas.microsoft.com/office/drawing/2014/main" id="{612B55F3-CD82-E9A0-4220-63C02082B62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8622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7BB594-C1D3-C8A3-4E98-B4330947EC3D}"/>
              </a:ext>
            </a:extLst>
          </p:cNvPr>
          <p:cNvGrpSpPr/>
          <p:nvPr/>
        </p:nvGrpSpPr>
        <p:grpSpPr>
          <a:xfrm>
            <a:off x="381000" y="4455271"/>
            <a:ext cx="1046661" cy="983106"/>
            <a:chOff x="1427454" y="2475615"/>
            <a:chExt cx="1424256" cy="1424256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E9AF7FD-8831-6566-FCBE-023271776D2C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720C78F2-26CE-7B03-0B38-547BB703277A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b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9BA8A56-2C0B-CDED-8B78-F12FE1D985AD}"/>
              </a:ext>
            </a:extLst>
          </p:cNvPr>
          <p:cNvGrpSpPr/>
          <p:nvPr/>
        </p:nvGrpSpPr>
        <p:grpSpPr>
          <a:xfrm>
            <a:off x="406564" y="6088207"/>
            <a:ext cx="1046661" cy="983106"/>
            <a:chOff x="1427454" y="2475615"/>
            <a:chExt cx="1424256" cy="1424256"/>
          </a:xfrm>
        </p:grpSpPr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7A575070-764D-4700-B529-1EDF28860C33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1" name="TextBox 12">
              <a:extLst>
                <a:ext uri="{FF2B5EF4-FFF2-40B4-BE49-F238E27FC236}">
                  <a16:creationId xmlns:a16="http://schemas.microsoft.com/office/drawing/2014/main" id="{4D64F4C4-E56D-B3E2-447B-6D2A4B09913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c</a:t>
              </a:r>
            </a:p>
          </p:txBody>
        </p:sp>
      </p:grpSp>
      <p:sp>
        <p:nvSpPr>
          <p:cNvPr id="32" name="TextBox 11">
            <a:extLst>
              <a:ext uri="{FF2B5EF4-FFF2-40B4-BE49-F238E27FC236}">
                <a16:creationId xmlns:a16="http://schemas.microsoft.com/office/drawing/2014/main" id="{A030D459-0D53-D232-31C8-6C286CAC6F2B}"/>
              </a:ext>
            </a:extLst>
          </p:cNvPr>
          <p:cNvSpPr txBox="1"/>
          <p:nvPr/>
        </p:nvSpPr>
        <p:spPr>
          <a:xfrm>
            <a:off x="1644679" y="3111538"/>
            <a:ext cx="7727922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Context-Free Grammar (CFG)</a:t>
            </a: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88EAE00C-5579-0C43-6D32-D580B0E0DFF8}"/>
              </a:ext>
            </a:extLst>
          </p:cNvPr>
          <p:cNvSpPr txBox="1"/>
          <p:nvPr/>
        </p:nvSpPr>
        <p:spPr>
          <a:xfrm>
            <a:off x="1625387" y="4756907"/>
            <a:ext cx="7951191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Regular Grammar -&gt; Using Regular expression</a:t>
            </a:r>
          </a:p>
        </p:txBody>
      </p:sp>
      <p:sp>
        <p:nvSpPr>
          <p:cNvPr id="39" name="TextBox 11">
            <a:extLst>
              <a:ext uri="{FF2B5EF4-FFF2-40B4-BE49-F238E27FC236}">
                <a16:creationId xmlns:a16="http://schemas.microsoft.com/office/drawing/2014/main" id="{9D84BD17-7EA0-EEE5-157F-3CB7521084C6}"/>
              </a:ext>
            </a:extLst>
          </p:cNvPr>
          <p:cNvSpPr txBox="1"/>
          <p:nvPr/>
        </p:nvSpPr>
        <p:spPr>
          <a:xfrm>
            <a:off x="1606096" y="6402276"/>
            <a:ext cx="7951191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Extended Backus-Naur Form (EBNF)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190D2FEC-DCA1-F3A6-EB0A-A6A96C02CF9D}"/>
              </a:ext>
            </a:extLst>
          </p:cNvPr>
          <p:cNvSpPr/>
          <p:nvPr/>
        </p:nvSpPr>
        <p:spPr>
          <a:xfrm rot="10800000">
            <a:off x="6553200" y="2984684"/>
            <a:ext cx="1143000" cy="580336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GitHub - santhosh-programmer/Basic-C-Programs: This repo contains some  basic code in C language. HAPPY CODING !!!">
            <a:extLst>
              <a:ext uri="{FF2B5EF4-FFF2-40B4-BE49-F238E27FC236}">
                <a16:creationId xmlns:a16="http://schemas.microsoft.com/office/drawing/2014/main" id="{03DEF2E2-1953-453D-91E9-E24CD2578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4800" y="2131275"/>
            <a:ext cx="5688044" cy="568804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11">
            <a:extLst>
              <a:ext uri="{FF2B5EF4-FFF2-40B4-BE49-F238E27FC236}">
                <a16:creationId xmlns:a16="http://schemas.microsoft.com/office/drawing/2014/main" id="{132AC3A0-AE74-BDDF-AA5B-0FF2C46D4313}"/>
              </a:ext>
            </a:extLst>
          </p:cNvPr>
          <p:cNvSpPr txBox="1"/>
          <p:nvPr/>
        </p:nvSpPr>
        <p:spPr>
          <a:xfrm>
            <a:off x="2640611" y="8572500"/>
            <a:ext cx="7951191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Let’s check some of the samples we did</a:t>
            </a:r>
          </a:p>
        </p:txBody>
      </p:sp>
    </p:spTree>
    <p:extLst>
      <p:ext uri="{BB962C8B-B14F-4D97-AF65-F5344CB8AC3E}">
        <p14:creationId xmlns:p14="http://schemas.microsoft.com/office/powerpoint/2010/main" val="702480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91802" y="-2564240"/>
            <a:ext cx="8199592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786919" y="772627"/>
            <a:ext cx="6747481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Types of Grammar Rules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04800" y="1905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906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68B43C1-15DF-7349-E3CB-01DB389A2282}"/>
              </a:ext>
            </a:extLst>
          </p:cNvPr>
          <p:cNvGrpSpPr/>
          <p:nvPr/>
        </p:nvGrpSpPr>
        <p:grpSpPr>
          <a:xfrm>
            <a:off x="381000" y="2822336"/>
            <a:ext cx="1046661" cy="983106"/>
            <a:chOff x="1427454" y="2475615"/>
            <a:chExt cx="1424256" cy="1424256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33ADD88-FF77-8AA7-A19F-B3BF7EAFE055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2">
              <a:extLst>
                <a:ext uri="{FF2B5EF4-FFF2-40B4-BE49-F238E27FC236}">
                  <a16:creationId xmlns:a16="http://schemas.microsoft.com/office/drawing/2014/main" id="{612B55F3-CD82-E9A0-4220-63C02082B62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8622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7BB594-C1D3-C8A3-4E98-B4330947EC3D}"/>
              </a:ext>
            </a:extLst>
          </p:cNvPr>
          <p:cNvGrpSpPr/>
          <p:nvPr/>
        </p:nvGrpSpPr>
        <p:grpSpPr>
          <a:xfrm>
            <a:off x="381000" y="4455271"/>
            <a:ext cx="1046661" cy="983106"/>
            <a:chOff x="1427454" y="2475615"/>
            <a:chExt cx="1424256" cy="1424256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E9AF7FD-8831-6566-FCBE-023271776D2C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720C78F2-26CE-7B03-0B38-547BB703277A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b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9BA8A56-2C0B-CDED-8B78-F12FE1D985AD}"/>
              </a:ext>
            </a:extLst>
          </p:cNvPr>
          <p:cNvGrpSpPr/>
          <p:nvPr/>
        </p:nvGrpSpPr>
        <p:grpSpPr>
          <a:xfrm>
            <a:off x="406564" y="6088207"/>
            <a:ext cx="1046661" cy="983106"/>
            <a:chOff x="1427454" y="2475615"/>
            <a:chExt cx="1424256" cy="1424256"/>
          </a:xfrm>
        </p:grpSpPr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7A575070-764D-4700-B529-1EDF28860C33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1" name="TextBox 12">
              <a:extLst>
                <a:ext uri="{FF2B5EF4-FFF2-40B4-BE49-F238E27FC236}">
                  <a16:creationId xmlns:a16="http://schemas.microsoft.com/office/drawing/2014/main" id="{4D64F4C4-E56D-B3E2-447B-6D2A4B09913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c</a:t>
              </a:r>
            </a:p>
          </p:txBody>
        </p:sp>
      </p:grpSp>
      <p:sp>
        <p:nvSpPr>
          <p:cNvPr id="32" name="TextBox 11">
            <a:extLst>
              <a:ext uri="{FF2B5EF4-FFF2-40B4-BE49-F238E27FC236}">
                <a16:creationId xmlns:a16="http://schemas.microsoft.com/office/drawing/2014/main" id="{A030D459-0D53-D232-31C8-6C286CAC6F2B}"/>
              </a:ext>
            </a:extLst>
          </p:cNvPr>
          <p:cNvSpPr txBox="1"/>
          <p:nvPr/>
        </p:nvSpPr>
        <p:spPr>
          <a:xfrm>
            <a:off x="1644679" y="3111538"/>
            <a:ext cx="7727922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Context-Free Grammar (CFG)</a:t>
            </a: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88EAE00C-5579-0C43-6D32-D580B0E0DFF8}"/>
              </a:ext>
            </a:extLst>
          </p:cNvPr>
          <p:cNvSpPr txBox="1"/>
          <p:nvPr/>
        </p:nvSpPr>
        <p:spPr>
          <a:xfrm>
            <a:off x="1625387" y="4756907"/>
            <a:ext cx="7951191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Regular Grammar -&gt; Using Regular expression</a:t>
            </a:r>
          </a:p>
        </p:txBody>
      </p:sp>
      <p:sp>
        <p:nvSpPr>
          <p:cNvPr id="39" name="TextBox 11">
            <a:extLst>
              <a:ext uri="{FF2B5EF4-FFF2-40B4-BE49-F238E27FC236}">
                <a16:creationId xmlns:a16="http://schemas.microsoft.com/office/drawing/2014/main" id="{9D84BD17-7EA0-EEE5-157F-3CB7521084C6}"/>
              </a:ext>
            </a:extLst>
          </p:cNvPr>
          <p:cNvSpPr txBox="1"/>
          <p:nvPr/>
        </p:nvSpPr>
        <p:spPr>
          <a:xfrm>
            <a:off x="1606096" y="6402276"/>
            <a:ext cx="7951191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Extended Backus-Naur Form (EBNF)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190D2FEC-DCA1-F3A6-EB0A-A6A96C02CF9D}"/>
              </a:ext>
            </a:extLst>
          </p:cNvPr>
          <p:cNvSpPr/>
          <p:nvPr/>
        </p:nvSpPr>
        <p:spPr>
          <a:xfrm rot="10800000">
            <a:off x="6553200" y="2984684"/>
            <a:ext cx="1143000" cy="580336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GitHub - santhosh-programmer/Basic-C-Programs: This repo contains some  basic code in C language. HAPPY CODING !!!">
            <a:extLst>
              <a:ext uri="{FF2B5EF4-FFF2-40B4-BE49-F238E27FC236}">
                <a16:creationId xmlns:a16="http://schemas.microsoft.com/office/drawing/2014/main" id="{03DEF2E2-1953-453D-91E9-E24CD2578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4800" y="2131275"/>
            <a:ext cx="5688044" cy="568804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11">
            <a:extLst>
              <a:ext uri="{FF2B5EF4-FFF2-40B4-BE49-F238E27FC236}">
                <a16:creationId xmlns:a16="http://schemas.microsoft.com/office/drawing/2014/main" id="{132AC3A0-AE74-BDDF-AA5B-0FF2C46D4313}"/>
              </a:ext>
            </a:extLst>
          </p:cNvPr>
          <p:cNvSpPr txBox="1"/>
          <p:nvPr/>
        </p:nvSpPr>
        <p:spPr>
          <a:xfrm>
            <a:off x="2640611" y="8572500"/>
            <a:ext cx="7951191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We can check some samples when showing the demos</a:t>
            </a:r>
          </a:p>
        </p:txBody>
      </p:sp>
    </p:spTree>
    <p:extLst>
      <p:ext uri="{BB962C8B-B14F-4D97-AF65-F5344CB8AC3E}">
        <p14:creationId xmlns:p14="http://schemas.microsoft.com/office/powerpoint/2010/main" val="1329425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15600" y="-2564240"/>
            <a:ext cx="8275794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514600" y="1365964"/>
            <a:ext cx="6524804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Grammer Rules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69567" y="649356"/>
            <a:ext cx="1311833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05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801841" y="3363427"/>
            <a:ext cx="7446707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Grammar Rules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1ADE7A-199A-E6D9-3D32-6F996476163E}"/>
              </a:ext>
            </a:extLst>
          </p:cNvPr>
          <p:cNvGrpSpPr/>
          <p:nvPr/>
        </p:nvGrpSpPr>
        <p:grpSpPr>
          <a:xfrm>
            <a:off x="381000" y="4554700"/>
            <a:ext cx="1250191" cy="1261270"/>
            <a:chOff x="1953353" y="4268419"/>
            <a:chExt cx="1424256" cy="1424256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F71E9B2-4806-3756-8DDA-71BA8D0D902F}"/>
                </a:ext>
              </a:extLst>
            </p:cNvPr>
            <p:cNvSpPr/>
            <p:nvPr/>
          </p:nvSpPr>
          <p:spPr>
            <a:xfrm>
              <a:off x="1953353" y="42684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C85C3A4A-9E74-8111-A282-D382A8453A5C}"/>
                </a:ext>
              </a:extLst>
            </p:cNvPr>
            <p:cNvSpPr txBox="1"/>
            <p:nvPr/>
          </p:nvSpPr>
          <p:spPr>
            <a:xfrm>
              <a:off x="2098411" y="45416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04F13E-F9AD-E816-D7D7-E39B0CEA545C}"/>
              </a:ext>
            </a:extLst>
          </p:cNvPr>
          <p:cNvGrpSpPr/>
          <p:nvPr/>
        </p:nvGrpSpPr>
        <p:grpSpPr>
          <a:xfrm>
            <a:off x="381000" y="6331381"/>
            <a:ext cx="1250191" cy="1261270"/>
            <a:chOff x="1953353" y="6045100"/>
            <a:chExt cx="1424256" cy="142425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41E33556-E0DF-58EC-7896-36A86F9421E4}"/>
                </a:ext>
              </a:extLst>
            </p:cNvPr>
            <p:cNvSpPr/>
            <p:nvPr/>
          </p:nvSpPr>
          <p:spPr>
            <a:xfrm>
              <a:off x="1953353" y="6045100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2724236E-248C-0CED-BE10-F9E1053278A6}"/>
                </a:ext>
              </a:extLst>
            </p:cNvPr>
            <p:cNvSpPr txBox="1"/>
            <p:nvPr/>
          </p:nvSpPr>
          <p:spPr>
            <a:xfrm>
              <a:off x="2098411" y="6318312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id="37" name="TextBox 11">
            <a:extLst>
              <a:ext uri="{FF2B5EF4-FFF2-40B4-BE49-F238E27FC236}">
                <a16:creationId xmlns:a16="http://schemas.microsoft.com/office/drawing/2014/main" id="{E56B74E3-9C8C-DD17-71B3-A44BE1D7A9C2}"/>
              </a:ext>
            </a:extLst>
          </p:cNvPr>
          <p:cNvSpPr txBox="1"/>
          <p:nvPr/>
        </p:nvSpPr>
        <p:spPr>
          <a:xfrm>
            <a:off x="1801842" y="5166360"/>
            <a:ext cx="7595756" cy="690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Components of Grammar Rules</a:t>
            </a:r>
          </a:p>
          <a:p>
            <a:pPr algn="l">
              <a:lnSpc>
                <a:spcPts val="2495"/>
              </a:lnSpc>
            </a:pP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C547D7EF-4136-7226-6D1F-9DD8EC7DF712}"/>
              </a:ext>
            </a:extLst>
          </p:cNvPr>
          <p:cNvSpPr txBox="1"/>
          <p:nvPr/>
        </p:nvSpPr>
        <p:spPr>
          <a:xfrm>
            <a:off x="1801842" y="6902334"/>
            <a:ext cx="6324600" cy="3697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Types of Grammar Rules</a:t>
            </a:r>
          </a:p>
        </p:txBody>
      </p:sp>
      <p:pic>
        <p:nvPicPr>
          <p:cNvPr id="3074" name="Picture 2" descr="Grammar vs Grammer - 66 common spelling errors in English - YouTube">
            <a:extLst>
              <a:ext uri="{FF2B5EF4-FFF2-40B4-BE49-F238E27FC236}">
                <a16:creationId xmlns:a16="http://schemas.microsoft.com/office/drawing/2014/main" id="{CA96C282-A43E-0247-A214-E6CD0EB55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6178" y="2938896"/>
            <a:ext cx="6243492" cy="440920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677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663160" y="1641132"/>
            <a:ext cx="6760246" cy="2531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248"/>
              </a:lnSpc>
              <a:spcBef>
                <a:spcPct val="0"/>
              </a:spcBef>
            </a:pPr>
            <a:r>
              <a:rPr lang="en-US" sz="7320" dirty="0">
                <a:solidFill>
                  <a:srgbClr val="051D40"/>
                </a:solidFill>
                <a:latin typeface="Open Sans Extra Bold"/>
              </a:rPr>
              <a:t>Timeline</a:t>
            </a:r>
          </a:p>
          <a:p>
            <a:pPr algn="l">
              <a:lnSpc>
                <a:spcPts val="10248"/>
              </a:lnSpc>
              <a:spcBef>
                <a:spcPct val="0"/>
              </a:spcBef>
            </a:pPr>
            <a:endParaRPr lang="en-US" sz="7320" dirty="0">
              <a:solidFill>
                <a:srgbClr val="051D40"/>
              </a:solidFill>
              <a:latin typeface="Open Sans Extra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5400000">
            <a:off x="2912435" y="3472452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3663160" y="3397227"/>
            <a:ext cx="3773019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Introduction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483149" y="3397227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01</a:t>
            </a:r>
          </a:p>
        </p:txBody>
      </p:sp>
      <p:sp>
        <p:nvSpPr>
          <p:cNvPr id="13" name="Freeform 13"/>
          <p:cNvSpPr/>
          <p:nvPr/>
        </p:nvSpPr>
        <p:spPr>
          <a:xfrm rot="5400000">
            <a:off x="2912435" y="4097959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3663160" y="4022734"/>
            <a:ext cx="414302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 err="1">
                <a:solidFill>
                  <a:srgbClr val="051D40"/>
                </a:solidFill>
                <a:latin typeface="Poppins"/>
              </a:rPr>
              <a:t>Lexer</a:t>
            </a:r>
            <a:endParaRPr lang="en-US" sz="2853" spc="-57" dirty="0">
              <a:solidFill>
                <a:srgbClr val="051D40"/>
              </a:solidFill>
              <a:latin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483149" y="4022734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02</a:t>
            </a:r>
          </a:p>
        </p:txBody>
      </p:sp>
      <p:sp>
        <p:nvSpPr>
          <p:cNvPr id="16" name="Freeform 16"/>
          <p:cNvSpPr/>
          <p:nvPr/>
        </p:nvSpPr>
        <p:spPr>
          <a:xfrm rot="5400000">
            <a:off x="2912435" y="4723196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3663160" y="4647971"/>
            <a:ext cx="4652520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Symbol Table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483149" y="4647971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03</a:t>
            </a:r>
          </a:p>
        </p:txBody>
      </p:sp>
      <p:sp>
        <p:nvSpPr>
          <p:cNvPr id="19" name="Freeform 19"/>
          <p:cNvSpPr/>
          <p:nvPr/>
        </p:nvSpPr>
        <p:spPr>
          <a:xfrm rot="5400000">
            <a:off x="2912435" y="5348703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3663160" y="5273478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Parser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483149" y="5273478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04</a:t>
            </a:r>
          </a:p>
        </p:txBody>
      </p:sp>
      <p:sp>
        <p:nvSpPr>
          <p:cNvPr id="22" name="Freeform 22"/>
          <p:cNvSpPr/>
          <p:nvPr/>
        </p:nvSpPr>
        <p:spPr>
          <a:xfrm rot="5400000">
            <a:off x="2912435" y="5973940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3663160" y="5898715"/>
            <a:ext cx="4579735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Grammer Rules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483149" y="5898715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05</a:t>
            </a:r>
          </a:p>
        </p:txBody>
      </p:sp>
      <p:sp>
        <p:nvSpPr>
          <p:cNvPr id="25" name="Freeform 25"/>
          <p:cNvSpPr/>
          <p:nvPr/>
        </p:nvSpPr>
        <p:spPr>
          <a:xfrm rot="5400000">
            <a:off x="2912435" y="6599447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3663160" y="6524221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 Table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483149" y="6524221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06</a:t>
            </a:r>
          </a:p>
        </p:txBody>
      </p:sp>
      <p:sp>
        <p:nvSpPr>
          <p:cNvPr id="28" name="Freeform 28"/>
          <p:cNvSpPr/>
          <p:nvPr/>
        </p:nvSpPr>
        <p:spPr>
          <a:xfrm rot="5400000">
            <a:off x="2912435" y="7224684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TextBox 29"/>
          <p:cNvSpPr txBox="1"/>
          <p:nvPr/>
        </p:nvSpPr>
        <p:spPr>
          <a:xfrm>
            <a:off x="3663160" y="7149458"/>
            <a:ext cx="4579735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 Tree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483149" y="7149458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07</a:t>
            </a:r>
          </a:p>
        </p:txBody>
      </p:sp>
      <p:sp>
        <p:nvSpPr>
          <p:cNvPr id="31" name="Freeform 31"/>
          <p:cNvSpPr/>
          <p:nvPr/>
        </p:nvSpPr>
        <p:spPr>
          <a:xfrm rot="5400000">
            <a:off x="2912435" y="7850190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TextBox 32"/>
          <p:cNvSpPr txBox="1"/>
          <p:nvPr/>
        </p:nvSpPr>
        <p:spPr>
          <a:xfrm>
            <a:off x="3663160" y="7774965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Conclusion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483149" y="7774965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08</a:t>
            </a:r>
          </a:p>
        </p:txBody>
      </p:sp>
      <p:pic>
        <p:nvPicPr>
          <p:cNvPr id="2050" name="Picture 2" descr="6 Fastest Programming Languages for Speedier Development">
            <a:extLst>
              <a:ext uri="{FF2B5EF4-FFF2-40B4-BE49-F238E27FC236}">
                <a16:creationId xmlns:a16="http://schemas.microsoft.com/office/drawing/2014/main" id="{60DCC96C-C239-7093-4072-5B0459EE5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9468166" y="2372332"/>
            <a:ext cx="9813597" cy="5520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8597" y="-2564240"/>
            <a:ext cx="9542797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482924" y="1263275"/>
            <a:ext cx="5373219" cy="558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995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-57" normalizeH="0" baseline="0" noProof="0" dirty="0">
                <a:ln>
                  <a:noFill/>
                </a:ln>
                <a:solidFill>
                  <a:srgbClr val="051D4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Parse Table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69567" y="649357"/>
            <a:ext cx="1311833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995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-57" normalizeH="0" baseline="0" noProof="0" dirty="0">
                <a:ln>
                  <a:noFill/>
                </a:ln>
                <a:solidFill>
                  <a:srgbClr val="051D4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04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758521" y="2954027"/>
            <a:ext cx="7153550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Algorithm to construct LL(1) Parsing Table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66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784" b="0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Open Sans Extra Bold"/>
                  <a:ea typeface="+mn-ea"/>
                  <a:cs typeface="+mn-cs"/>
                </a:rPr>
                <a:t>01</a:t>
              </a:r>
            </a:p>
          </p:txBody>
        </p:sp>
      </p:grpSp>
      <p:grpSp>
        <p:nvGrpSpPr>
          <p:cNvPr id="5" name="Group 19">
            <a:extLst>
              <a:ext uri="{FF2B5EF4-FFF2-40B4-BE49-F238E27FC236}">
                <a16:creationId xmlns:a16="http://schemas.microsoft.com/office/drawing/2014/main" id="{930D45BA-1B95-39DC-8B4B-C173B504DD1C}"/>
              </a:ext>
            </a:extLst>
          </p:cNvPr>
          <p:cNvGrpSpPr>
            <a:grpSpLocks noChangeAspect="1"/>
          </p:cNvGrpSpPr>
          <p:nvPr/>
        </p:nvGrpSpPr>
        <p:grpSpPr>
          <a:xfrm>
            <a:off x="9296400" y="2931867"/>
            <a:ext cx="8632843" cy="4699278"/>
            <a:chOff x="0" y="0"/>
            <a:chExt cx="7981950" cy="4578350"/>
          </a:xfrm>
        </p:grpSpPr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8F92711B-882A-52E2-0779-C13EF243C0EA}"/>
                </a:ext>
              </a:extLst>
            </p:cNvPr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73C29A4D-D5D0-7D90-6854-1165348B3726}"/>
                </a:ext>
              </a:extLst>
            </p:cNvPr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AF6DB3BC-3207-7E8D-03A2-B85FCBB16F2F}"/>
                </a:ext>
              </a:extLst>
            </p:cNvPr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6E18EEAA-B819-2280-18F3-7B3CBCED7E4A}"/>
                </a:ext>
              </a:extLst>
            </p:cNvPr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1F8B90-2FD1-6BE0-C02F-33D67731A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" r="4900"/>
          <a:stretch/>
        </p:blipFill>
        <p:spPr bwMode="auto">
          <a:xfrm>
            <a:off x="10259749" y="3163035"/>
            <a:ext cx="6704770" cy="399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553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20AB778-600D-561A-84C6-5BEC5369AC9D}"/>
              </a:ext>
            </a:extLst>
          </p:cNvPr>
          <p:cNvGrpSpPr/>
          <p:nvPr/>
        </p:nvGrpSpPr>
        <p:grpSpPr>
          <a:xfrm>
            <a:off x="-76200" y="0"/>
            <a:ext cx="18867594" cy="10401300"/>
            <a:chOff x="10259749" y="3161731"/>
            <a:chExt cx="6704818" cy="401680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F8E5252-019B-D29F-DAB2-33C3EC6637A4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E54B375-6EF7-794F-18EB-62F7FB8159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822" r="25822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A929EEB-6779-6BC8-9875-6923D8A1ACC6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CCADC8B-C735-6AD9-B987-16FDD3FC5EF9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14F69F7F-4009-5986-83D0-F6417B965F0E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179A0B3-FEB3-A2D3-0B9F-CA9492B6881D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55524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20AB778-600D-561A-84C6-5BEC5369AC9D}"/>
              </a:ext>
            </a:extLst>
          </p:cNvPr>
          <p:cNvGrpSpPr/>
          <p:nvPr/>
        </p:nvGrpSpPr>
        <p:grpSpPr>
          <a:xfrm>
            <a:off x="-76200" y="0"/>
            <a:ext cx="18867594" cy="10401300"/>
            <a:chOff x="10259749" y="3161731"/>
            <a:chExt cx="6704818" cy="401680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F8E5252-019B-D29F-DAB2-33C3EC6637A4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E54B375-6EF7-794F-18EB-62F7FB8159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915" r="25915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A929EEB-6779-6BC8-9875-6923D8A1ACC6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CCADC8B-C735-6AD9-B987-16FDD3FC5EF9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14F69F7F-4009-5986-83D0-F6417B965F0E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179A0B3-FEB3-A2D3-0B9F-CA9492B6881D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8959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0AB778-600D-561A-84C6-5BEC5369AC9D}"/>
              </a:ext>
            </a:extLst>
          </p:cNvPr>
          <p:cNvGrpSpPr/>
          <p:nvPr/>
        </p:nvGrpSpPr>
        <p:grpSpPr>
          <a:xfrm>
            <a:off x="-76200" y="0"/>
            <a:ext cx="18867594" cy="10401300"/>
            <a:chOff x="10259749" y="3161731"/>
            <a:chExt cx="6704818" cy="401680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F8E5252-019B-D29F-DAB2-33C3EC6637A4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E54B375-6EF7-794F-18EB-62F7FB8159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296" r="26296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A929EEB-6779-6BC8-9875-6923D8A1ACC6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CCADC8B-C735-6AD9-B987-16FDD3FC5EF9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14F69F7F-4009-5986-83D0-F6417B965F0E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179A0B3-FEB3-A2D3-0B9F-CA9492B6881D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32778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8597" y="-2564240"/>
            <a:ext cx="9542797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362200" y="-1887786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2971108" y="663112"/>
            <a:ext cx="7153550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Algorithm to construct LL(1) Parsing Table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1699236" y="586475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66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784" b="0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Open Sans Extra Bold"/>
                  <a:ea typeface="+mn-ea"/>
                  <a:cs typeface="+mn-cs"/>
                </a:rPr>
                <a:t>01</a:t>
              </a:r>
            </a:p>
          </p:txBody>
        </p:sp>
      </p:grpSp>
      <p:grpSp>
        <p:nvGrpSpPr>
          <p:cNvPr id="5" name="Group 19">
            <a:extLst>
              <a:ext uri="{FF2B5EF4-FFF2-40B4-BE49-F238E27FC236}">
                <a16:creationId xmlns:a16="http://schemas.microsoft.com/office/drawing/2014/main" id="{930D45BA-1B95-39DC-8B4B-C173B504DD1C}"/>
              </a:ext>
            </a:extLst>
          </p:cNvPr>
          <p:cNvGrpSpPr>
            <a:grpSpLocks noChangeAspect="1"/>
          </p:cNvGrpSpPr>
          <p:nvPr/>
        </p:nvGrpSpPr>
        <p:grpSpPr>
          <a:xfrm>
            <a:off x="9296400" y="2931867"/>
            <a:ext cx="8632843" cy="4699278"/>
            <a:chOff x="0" y="0"/>
            <a:chExt cx="7981950" cy="4578350"/>
          </a:xfrm>
        </p:grpSpPr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8F92711B-882A-52E2-0779-C13EF243C0EA}"/>
                </a:ext>
              </a:extLst>
            </p:cNvPr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73C29A4D-D5D0-7D90-6854-1165348B3726}"/>
                </a:ext>
              </a:extLst>
            </p:cNvPr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AF6DB3BC-3207-7E8D-03A2-B85FCBB16F2F}"/>
                </a:ext>
              </a:extLst>
            </p:cNvPr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6E18EEAA-B819-2280-18F3-7B3CBCED7E4A}"/>
                </a:ext>
              </a:extLst>
            </p:cNvPr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1F8B90-2FD1-6BE0-C02F-33D67731A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" r="4900"/>
          <a:stretch/>
        </p:blipFill>
        <p:spPr bwMode="auto">
          <a:xfrm>
            <a:off x="10259749" y="3163035"/>
            <a:ext cx="6704770" cy="399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44F5BEF-F655-7BD8-ACC0-6EF0038E4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078" y="2463256"/>
            <a:ext cx="1042506" cy="98154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72582B9-E7F0-96C0-0FD0-55CC0BB56A38}"/>
              </a:ext>
            </a:extLst>
          </p:cNvPr>
          <p:cNvSpPr txBox="1"/>
          <p:nvPr/>
        </p:nvSpPr>
        <p:spPr>
          <a:xfrm>
            <a:off x="1154302" y="2661638"/>
            <a:ext cx="3383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DFDFD"/>
                </a:solidFill>
                <a:effectLst/>
                <a:uLnTx/>
                <a:uFillTx/>
                <a:latin typeface="Open Sans Extra Bold"/>
                <a:ea typeface="+mn-ea"/>
                <a:cs typeface="+mn-cs"/>
              </a:rPr>
              <a:t>a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828BF6-4249-F5A0-8926-92F63CE5419C}"/>
              </a:ext>
            </a:extLst>
          </p:cNvPr>
          <p:cNvSpPr txBox="1"/>
          <p:nvPr/>
        </p:nvSpPr>
        <p:spPr>
          <a:xfrm>
            <a:off x="1894584" y="2744544"/>
            <a:ext cx="7250050" cy="418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49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Step 1:  First check all the essential conditions 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EB018F2-306D-F890-B84F-992ACF9600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228" y="4058524"/>
            <a:ext cx="1042506" cy="98154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EEFE9F2-47E1-4CF8-A8AA-C3C83B31B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060" y="5667248"/>
            <a:ext cx="1042506" cy="98154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11D6346-36E3-7DE0-78C2-F1106ECA735C}"/>
              </a:ext>
            </a:extLst>
          </p:cNvPr>
          <p:cNvSpPr txBox="1"/>
          <p:nvPr/>
        </p:nvSpPr>
        <p:spPr>
          <a:xfrm>
            <a:off x="1088034" y="4298615"/>
            <a:ext cx="6112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DFDFD"/>
                </a:solidFill>
                <a:effectLst/>
                <a:uLnTx/>
                <a:uFillTx/>
                <a:latin typeface="Open Sans Extra Bold"/>
                <a:ea typeface="+mn-ea"/>
                <a:cs typeface="+mn-cs"/>
              </a:rPr>
              <a:t>b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49BF60-2948-E0FD-E01C-210703D602A3}"/>
              </a:ext>
            </a:extLst>
          </p:cNvPr>
          <p:cNvSpPr txBox="1"/>
          <p:nvPr/>
        </p:nvSpPr>
        <p:spPr>
          <a:xfrm>
            <a:off x="1100875" y="5873827"/>
            <a:ext cx="4695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solidFill>
                  <a:srgbClr val="FDFDFD"/>
                </a:solidFill>
                <a:latin typeface="Open Sans Extra Bold"/>
              </a:rPr>
              <a:t>c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4F49E3-64F4-E3DC-7DA4-2D1243697D44}"/>
              </a:ext>
            </a:extLst>
          </p:cNvPr>
          <p:cNvSpPr txBox="1"/>
          <p:nvPr/>
        </p:nvSpPr>
        <p:spPr>
          <a:xfrm>
            <a:off x="1816374" y="4381521"/>
            <a:ext cx="7099026" cy="739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49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Step 2: Calculate First() and Follow() for all non-terminals.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FF7B91-BD67-6316-95A3-DBBB8466EC8D}"/>
              </a:ext>
            </a:extLst>
          </p:cNvPr>
          <p:cNvSpPr txBox="1"/>
          <p:nvPr/>
        </p:nvSpPr>
        <p:spPr>
          <a:xfrm>
            <a:off x="1812368" y="6038597"/>
            <a:ext cx="7099026" cy="739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49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Step 3: For each production A –&gt; α. (A tends to alpha)</a:t>
            </a:r>
          </a:p>
        </p:txBody>
      </p:sp>
    </p:spTree>
    <p:extLst>
      <p:ext uri="{BB962C8B-B14F-4D97-AF65-F5344CB8AC3E}">
        <p14:creationId xmlns:p14="http://schemas.microsoft.com/office/powerpoint/2010/main" val="3371399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8597" y="-2564240"/>
            <a:ext cx="9542797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362200" y="-1887786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2971108" y="663112"/>
            <a:ext cx="7153550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Step 1:  First check all the essential conditions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1699236" y="586475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906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66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784" b="0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Open Sans Extra Bold"/>
                  <a:ea typeface="+mn-ea"/>
                  <a:cs typeface="+mn-cs"/>
                </a:rPr>
                <a:t>a</a:t>
              </a:r>
            </a:p>
          </p:txBody>
        </p:sp>
      </p:grpSp>
      <p:grpSp>
        <p:nvGrpSpPr>
          <p:cNvPr id="5" name="Group 19">
            <a:extLst>
              <a:ext uri="{FF2B5EF4-FFF2-40B4-BE49-F238E27FC236}">
                <a16:creationId xmlns:a16="http://schemas.microsoft.com/office/drawing/2014/main" id="{930D45BA-1B95-39DC-8B4B-C173B504DD1C}"/>
              </a:ext>
            </a:extLst>
          </p:cNvPr>
          <p:cNvGrpSpPr>
            <a:grpSpLocks noChangeAspect="1"/>
          </p:cNvGrpSpPr>
          <p:nvPr/>
        </p:nvGrpSpPr>
        <p:grpSpPr>
          <a:xfrm>
            <a:off x="9296400" y="2931867"/>
            <a:ext cx="8632843" cy="4699278"/>
            <a:chOff x="0" y="0"/>
            <a:chExt cx="7981950" cy="4578350"/>
          </a:xfrm>
        </p:grpSpPr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8F92711B-882A-52E2-0779-C13EF243C0EA}"/>
                </a:ext>
              </a:extLst>
            </p:cNvPr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73C29A4D-D5D0-7D90-6854-1165348B3726}"/>
                </a:ext>
              </a:extLst>
            </p:cNvPr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AF6DB3BC-3207-7E8D-03A2-B85FCBB16F2F}"/>
                </a:ext>
              </a:extLst>
            </p:cNvPr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6E18EEAA-B819-2280-18F3-7B3CBCED7E4A}"/>
                </a:ext>
              </a:extLst>
            </p:cNvPr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1F8B90-2FD1-6BE0-C02F-33D67731A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" r="4900"/>
          <a:stretch/>
        </p:blipFill>
        <p:spPr bwMode="auto">
          <a:xfrm>
            <a:off x="10259749" y="3163035"/>
            <a:ext cx="6704770" cy="399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44F5BEF-F655-7BD8-ACC0-6EF0038E4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078" y="2463256"/>
            <a:ext cx="1042506" cy="98154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72582B9-E7F0-96C0-0FD0-55CC0BB56A38}"/>
              </a:ext>
            </a:extLst>
          </p:cNvPr>
          <p:cNvSpPr txBox="1"/>
          <p:nvPr/>
        </p:nvSpPr>
        <p:spPr>
          <a:xfrm>
            <a:off x="1154302" y="2661638"/>
            <a:ext cx="3383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FDFDFD"/>
                </a:solidFill>
                <a:latin typeface="Open Sans Extra Bold"/>
              </a:rPr>
              <a:t>1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828BF6-4249-F5A0-8926-92F63CE5419C}"/>
              </a:ext>
            </a:extLst>
          </p:cNvPr>
          <p:cNvSpPr txBox="1"/>
          <p:nvPr/>
        </p:nvSpPr>
        <p:spPr>
          <a:xfrm>
            <a:off x="1894584" y="2744544"/>
            <a:ext cx="7250050" cy="418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49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The grammar is free from left recursion.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EB018F2-306D-F890-B84F-992ACF9600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228" y="4058524"/>
            <a:ext cx="1042506" cy="98154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EEFE9F2-47E1-4CF8-A8AA-C3C83B31B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060" y="5667248"/>
            <a:ext cx="1042506" cy="98154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11D6346-36E3-7DE0-78C2-F1106ECA735C}"/>
              </a:ext>
            </a:extLst>
          </p:cNvPr>
          <p:cNvSpPr txBox="1"/>
          <p:nvPr/>
        </p:nvSpPr>
        <p:spPr>
          <a:xfrm>
            <a:off x="1088034" y="4298615"/>
            <a:ext cx="6112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FDFDFD"/>
                </a:solidFill>
                <a:latin typeface="Open Sans Extra Bold"/>
              </a:rPr>
              <a:t>2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49BF60-2948-E0FD-E01C-210703D602A3}"/>
              </a:ext>
            </a:extLst>
          </p:cNvPr>
          <p:cNvSpPr txBox="1"/>
          <p:nvPr/>
        </p:nvSpPr>
        <p:spPr>
          <a:xfrm>
            <a:off x="1100875" y="5873827"/>
            <a:ext cx="4695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DFDFD"/>
                </a:solidFill>
                <a:effectLst/>
                <a:uLnTx/>
                <a:uFillTx/>
                <a:latin typeface="Open Sans Extra Bold"/>
                <a:ea typeface="+mn-ea"/>
                <a:cs typeface="+mn-cs"/>
              </a:rPr>
              <a:t>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4F49E3-64F4-E3DC-7DA4-2D1243697D44}"/>
              </a:ext>
            </a:extLst>
          </p:cNvPr>
          <p:cNvSpPr txBox="1"/>
          <p:nvPr/>
        </p:nvSpPr>
        <p:spPr>
          <a:xfrm>
            <a:off x="1816374" y="4381521"/>
            <a:ext cx="7099026" cy="418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49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The grammar should not be ambiguous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FF7B91-BD67-6316-95A3-DBBB8466EC8D}"/>
              </a:ext>
            </a:extLst>
          </p:cNvPr>
          <p:cNvSpPr txBox="1"/>
          <p:nvPr/>
        </p:nvSpPr>
        <p:spPr>
          <a:xfrm>
            <a:off x="1874369" y="5796433"/>
            <a:ext cx="7099026" cy="739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49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The grammar has to be left factored in so that the grammar is deterministic grammar.</a:t>
            </a:r>
          </a:p>
        </p:txBody>
      </p:sp>
    </p:spTree>
    <p:extLst>
      <p:ext uri="{BB962C8B-B14F-4D97-AF65-F5344CB8AC3E}">
        <p14:creationId xmlns:p14="http://schemas.microsoft.com/office/powerpoint/2010/main" val="3886315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8597" y="-2564240"/>
            <a:ext cx="9542797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362200" y="-1887786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2971108" y="663112"/>
            <a:ext cx="7153550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Step 1:  First check all the essential conditions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1699236" y="586475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906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66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784" b="0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Open Sans Extra Bold"/>
                  <a:ea typeface="+mn-ea"/>
                  <a:cs typeface="+mn-cs"/>
                </a:rPr>
                <a:t>a</a:t>
              </a:r>
            </a:p>
          </p:txBody>
        </p:sp>
      </p:grpSp>
      <p:grpSp>
        <p:nvGrpSpPr>
          <p:cNvPr id="5" name="Group 19">
            <a:extLst>
              <a:ext uri="{FF2B5EF4-FFF2-40B4-BE49-F238E27FC236}">
                <a16:creationId xmlns:a16="http://schemas.microsoft.com/office/drawing/2014/main" id="{930D45BA-1B95-39DC-8B4B-C173B504DD1C}"/>
              </a:ext>
            </a:extLst>
          </p:cNvPr>
          <p:cNvGrpSpPr>
            <a:grpSpLocks noChangeAspect="1"/>
          </p:cNvGrpSpPr>
          <p:nvPr/>
        </p:nvGrpSpPr>
        <p:grpSpPr>
          <a:xfrm>
            <a:off x="9296400" y="2931867"/>
            <a:ext cx="8632843" cy="4699278"/>
            <a:chOff x="0" y="0"/>
            <a:chExt cx="7981950" cy="4578350"/>
          </a:xfrm>
        </p:grpSpPr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8F92711B-882A-52E2-0779-C13EF243C0EA}"/>
                </a:ext>
              </a:extLst>
            </p:cNvPr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73C29A4D-D5D0-7D90-6854-1165348B3726}"/>
                </a:ext>
              </a:extLst>
            </p:cNvPr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AF6DB3BC-3207-7E8D-03A2-B85FCBB16F2F}"/>
                </a:ext>
              </a:extLst>
            </p:cNvPr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6E18EEAA-B819-2280-18F3-7B3CBCED7E4A}"/>
                </a:ext>
              </a:extLst>
            </p:cNvPr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1F8B90-2FD1-6BE0-C02F-33D67731A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" r="4900"/>
          <a:stretch/>
        </p:blipFill>
        <p:spPr bwMode="auto">
          <a:xfrm>
            <a:off x="10259749" y="3163035"/>
            <a:ext cx="6704770" cy="399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44F5BEF-F655-7BD8-ACC0-6EF0038E4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078" y="2463256"/>
            <a:ext cx="1042506" cy="98154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72582B9-E7F0-96C0-0FD0-55CC0BB56A38}"/>
              </a:ext>
            </a:extLst>
          </p:cNvPr>
          <p:cNvSpPr txBox="1"/>
          <p:nvPr/>
        </p:nvSpPr>
        <p:spPr>
          <a:xfrm>
            <a:off x="1154302" y="2661638"/>
            <a:ext cx="3383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FDFDFD"/>
                </a:solidFill>
                <a:latin typeface="Open Sans Extra Bold"/>
              </a:rPr>
              <a:t>1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828BF6-4249-F5A0-8926-92F63CE5419C}"/>
              </a:ext>
            </a:extLst>
          </p:cNvPr>
          <p:cNvSpPr txBox="1"/>
          <p:nvPr/>
        </p:nvSpPr>
        <p:spPr>
          <a:xfrm>
            <a:off x="1894584" y="2744544"/>
            <a:ext cx="7250050" cy="418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49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The grammar is free from left recursion.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EB018F2-306D-F890-B84F-992ACF9600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228" y="4058524"/>
            <a:ext cx="1042506" cy="98154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EEFE9F2-47E1-4CF8-A8AA-C3C83B31B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060" y="5667248"/>
            <a:ext cx="1042506" cy="98154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11D6346-36E3-7DE0-78C2-F1106ECA735C}"/>
              </a:ext>
            </a:extLst>
          </p:cNvPr>
          <p:cNvSpPr txBox="1"/>
          <p:nvPr/>
        </p:nvSpPr>
        <p:spPr>
          <a:xfrm>
            <a:off x="1088034" y="4298615"/>
            <a:ext cx="6112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FDFDFD"/>
                </a:solidFill>
                <a:latin typeface="Open Sans Extra Bold"/>
              </a:rPr>
              <a:t>2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49BF60-2948-E0FD-E01C-210703D602A3}"/>
              </a:ext>
            </a:extLst>
          </p:cNvPr>
          <p:cNvSpPr txBox="1"/>
          <p:nvPr/>
        </p:nvSpPr>
        <p:spPr>
          <a:xfrm>
            <a:off x="1100875" y="5873827"/>
            <a:ext cx="4695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DFDFD"/>
                </a:solidFill>
                <a:effectLst/>
                <a:uLnTx/>
                <a:uFillTx/>
                <a:latin typeface="Open Sans Extra Bold"/>
                <a:ea typeface="+mn-ea"/>
                <a:cs typeface="+mn-cs"/>
              </a:rPr>
              <a:t>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4F49E3-64F4-E3DC-7DA4-2D1243697D44}"/>
              </a:ext>
            </a:extLst>
          </p:cNvPr>
          <p:cNvSpPr txBox="1"/>
          <p:nvPr/>
        </p:nvSpPr>
        <p:spPr>
          <a:xfrm>
            <a:off x="1816374" y="4381521"/>
            <a:ext cx="7099026" cy="418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49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The grammar should not be ambiguous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FF7B91-BD67-6316-95A3-DBBB8466EC8D}"/>
              </a:ext>
            </a:extLst>
          </p:cNvPr>
          <p:cNvSpPr txBox="1"/>
          <p:nvPr/>
        </p:nvSpPr>
        <p:spPr>
          <a:xfrm>
            <a:off x="1874369" y="5796433"/>
            <a:ext cx="7099026" cy="739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49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35" normalizeH="0" baseline="0" noProof="0" dirty="0">
                <a:ln>
                  <a:noFill/>
                </a:ln>
                <a:solidFill>
                  <a:srgbClr val="145DA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The grammar has to be left factored in so that the grammar is deterministic grammar.</a:t>
            </a:r>
          </a:p>
        </p:txBody>
      </p:sp>
    </p:spTree>
    <p:extLst>
      <p:ext uri="{BB962C8B-B14F-4D97-AF65-F5344CB8AC3E}">
        <p14:creationId xmlns:p14="http://schemas.microsoft.com/office/powerpoint/2010/main" val="1652297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8597" y="-2564240"/>
            <a:ext cx="9542797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482924" y="1263275"/>
            <a:ext cx="537321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995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-57" normalizeH="0" baseline="0" noProof="0" dirty="0">
                <a:ln>
                  <a:noFill/>
                </a:ln>
                <a:solidFill>
                  <a:srgbClr val="051D4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Parse Tree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69567" y="649357"/>
            <a:ext cx="1311833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995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-57" normalizeH="0" baseline="0" noProof="0" dirty="0">
                <a:ln>
                  <a:noFill/>
                </a:ln>
                <a:solidFill>
                  <a:srgbClr val="051D4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04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3" name="TextBox 12">
            <a:extLst>
              <a:ext uri="{FF2B5EF4-FFF2-40B4-BE49-F238E27FC236}">
                <a16:creationId xmlns:a16="http://schemas.microsoft.com/office/drawing/2014/main" id="{4633CD35-21D5-FA9C-36BF-37E4DAE2884E}"/>
              </a:ext>
            </a:extLst>
          </p:cNvPr>
          <p:cNvSpPr txBox="1"/>
          <p:nvPr/>
        </p:nvSpPr>
        <p:spPr>
          <a:xfrm>
            <a:off x="508330" y="3023247"/>
            <a:ext cx="995531" cy="80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69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84" b="0" i="0" u="none" strike="noStrike" kern="1200" cap="none" spc="0" normalizeH="0" baseline="0" noProof="0" dirty="0">
                <a:ln>
                  <a:noFill/>
                </a:ln>
                <a:solidFill>
                  <a:srgbClr val="FDFDFD"/>
                </a:solidFill>
                <a:effectLst/>
                <a:uLnTx/>
                <a:uFillTx/>
                <a:latin typeface="Open Sans Extra Bold"/>
                <a:ea typeface="+mn-ea"/>
                <a:cs typeface="+mn-cs"/>
              </a:rPr>
              <a:t>0</a:t>
            </a:r>
          </a:p>
        </p:txBody>
      </p:sp>
      <p:grpSp>
        <p:nvGrpSpPr>
          <p:cNvPr id="5" name="Group 19">
            <a:extLst>
              <a:ext uri="{FF2B5EF4-FFF2-40B4-BE49-F238E27FC236}">
                <a16:creationId xmlns:a16="http://schemas.microsoft.com/office/drawing/2014/main" id="{930D45BA-1B95-39DC-8B4B-C173B504DD1C}"/>
              </a:ext>
            </a:extLst>
          </p:cNvPr>
          <p:cNvGrpSpPr>
            <a:grpSpLocks noChangeAspect="1"/>
          </p:cNvGrpSpPr>
          <p:nvPr/>
        </p:nvGrpSpPr>
        <p:grpSpPr>
          <a:xfrm>
            <a:off x="9296400" y="2931867"/>
            <a:ext cx="8632843" cy="4699278"/>
            <a:chOff x="0" y="0"/>
            <a:chExt cx="7981950" cy="4578350"/>
          </a:xfrm>
        </p:grpSpPr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8F92711B-882A-52E2-0779-C13EF243C0EA}"/>
                </a:ext>
              </a:extLst>
            </p:cNvPr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73C29A4D-D5D0-7D90-6854-1165348B3726}"/>
                </a:ext>
              </a:extLst>
            </p:cNvPr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AF6DB3BC-3207-7E8D-03A2-B85FCBB16F2F}"/>
                </a:ext>
              </a:extLst>
            </p:cNvPr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6E18EEAA-B819-2280-18F3-7B3CBCED7E4A}"/>
                </a:ext>
              </a:extLst>
            </p:cNvPr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1F8B90-2FD1-6BE0-C02F-33D67731A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6" r="5056"/>
          <a:stretch/>
        </p:blipFill>
        <p:spPr bwMode="auto">
          <a:xfrm>
            <a:off x="10259749" y="3163035"/>
            <a:ext cx="6704770" cy="399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98E016A2-27A1-13BB-EE32-C60DBBF12C75}"/>
              </a:ext>
            </a:extLst>
          </p:cNvPr>
          <p:cNvGrpSpPr/>
          <p:nvPr/>
        </p:nvGrpSpPr>
        <p:grpSpPr>
          <a:xfrm>
            <a:off x="-76200" y="12115800"/>
            <a:ext cx="18867594" cy="10401300"/>
            <a:chOff x="10259749" y="3161731"/>
            <a:chExt cx="6704818" cy="401680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860117-9A4A-7D8D-91A6-70A3668F12CB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70D39B39-0EEA-2E5B-AE03-19689E5413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906" r="25906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D1F63E2-176A-7747-084F-EB437C196DBD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0A4153E-5AA4-F39A-515F-A7BDBF3531F2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6594034-A5AC-04DD-F6F4-414AEF32C98A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816A4F2-17BF-E2D9-112A-060A790BB364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32899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0AB778-600D-561A-84C6-5BEC5369AC9D}"/>
              </a:ext>
            </a:extLst>
          </p:cNvPr>
          <p:cNvGrpSpPr/>
          <p:nvPr/>
        </p:nvGrpSpPr>
        <p:grpSpPr>
          <a:xfrm>
            <a:off x="-76200" y="0"/>
            <a:ext cx="18867594" cy="10401300"/>
            <a:chOff x="10259749" y="3161731"/>
            <a:chExt cx="6704818" cy="401680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F8E5252-019B-D29F-DAB2-33C3EC6637A4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E54B375-6EF7-794F-18EB-62F7FB8159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906" r="25906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A929EEB-6779-6BC8-9875-6923D8A1ACC6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CCADC8B-C735-6AD9-B987-16FDD3FC5EF9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14F69F7F-4009-5986-83D0-F6417B965F0E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179A0B3-FEB3-A2D3-0B9F-CA9492B6881D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BF07F96-4556-3475-733F-E876EEB94872}"/>
              </a:ext>
            </a:extLst>
          </p:cNvPr>
          <p:cNvGrpSpPr/>
          <p:nvPr/>
        </p:nvGrpSpPr>
        <p:grpSpPr>
          <a:xfrm>
            <a:off x="-12801600" y="-6659057"/>
            <a:ext cx="12025499" cy="6629400"/>
            <a:chOff x="10259749" y="3161731"/>
            <a:chExt cx="6704818" cy="4016803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156182C-D26C-E9BD-6249-DB0AC3990FE9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C4AD66C8-8325-E742-5508-D8A518A7B5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906" r="25906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AD23A905-B004-6260-A95D-4BF82394ABF7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F5C1123D-69EF-F8A9-A5A5-F47E4C0A4986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069279F-8EFA-606E-404E-4D1A381C640F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47F6E31-74DC-806E-C5FE-A20EEE70D49D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8F2FFF9-122A-48C9-24EB-B871A2C1C3E0}"/>
              </a:ext>
            </a:extLst>
          </p:cNvPr>
          <p:cNvGrpSpPr/>
          <p:nvPr/>
        </p:nvGrpSpPr>
        <p:grpSpPr>
          <a:xfrm>
            <a:off x="20650200" y="11468100"/>
            <a:ext cx="12835367" cy="7075862"/>
            <a:chOff x="10259749" y="3161731"/>
            <a:chExt cx="6704818" cy="4016803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1B4DE1AA-5B41-5CC8-EEEF-AC18EEC9FA5C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8CCB1A55-F89C-145B-F7BD-1A2E34AEFB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796" r="25796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4B165673-3F22-E115-979B-5AAEC6367586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114293E5-2C1E-BEFA-96CC-699551F1D676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1700951F-ABAE-7F60-12FD-5E132907F12C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E523EBF-B2CF-02C3-9A02-787234B9B18F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39945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0AB778-600D-561A-84C6-5BEC5369AC9D}"/>
              </a:ext>
            </a:extLst>
          </p:cNvPr>
          <p:cNvGrpSpPr/>
          <p:nvPr/>
        </p:nvGrpSpPr>
        <p:grpSpPr>
          <a:xfrm>
            <a:off x="-76200" y="0"/>
            <a:ext cx="18867594" cy="10401300"/>
            <a:chOff x="10259749" y="3161731"/>
            <a:chExt cx="6704818" cy="401680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F8E5252-019B-D29F-DAB2-33C3EC6637A4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E54B375-6EF7-794F-18EB-62F7FB8159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796" r="25796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A929EEB-6779-6BC8-9875-6923D8A1ACC6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CCADC8B-C735-6AD9-B987-16FDD3FC5EF9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14F69F7F-4009-5986-83D0-F6417B965F0E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179A0B3-FEB3-A2D3-0B9F-CA9492B6881D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00545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5467350" y="-2533650"/>
            <a:ext cx="7353300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86" name="Freeform 2">
            <a:extLst>
              <a:ext uri="{FF2B5EF4-FFF2-40B4-BE49-F238E27FC236}">
                <a16:creationId xmlns:a16="http://schemas.microsoft.com/office/drawing/2014/main" id="{035FA384-4CE4-AAE5-9765-E8749D8B83DE}"/>
              </a:ext>
            </a:extLst>
          </p:cNvPr>
          <p:cNvSpPr/>
          <p:nvPr/>
        </p:nvSpPr>
        <p:spPr>
          <a:xfrm>
            <a:off x="232204" y="7686324"/>
            <a:ext cx="5841799" cy="1153755"/>
          </a:xfrm>
          <a:custGeom>
            <a:avLst/>
            <a:gdLst/>
            <a:ahLst/>
            <a:cxnLst/>
            <a:rect l="l" t="t" r="r" b="b"/>
            <a:pathLst>
              <a:path w="5841799" h="1153755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87" name="Freeform 3">
            <a:extLst>
              <a:ext uri="{FF2B5EF4-FFF2-40B4-BE49-F238E27FC236}">
                <a16:creationId xmlns:a16="http://schemas.microsoft.com/office/drawing/2014/main" id="{73A539A1-293B-72C7-B122-B4E93DE233F5}"/>
              </a:ext>
            </a:extLst>
          </p:cNvPr>
          <p:cNvSpPr/>
          <p:nvPr/>
        </p:nvSpPr>
        <p:spPr>
          <a:xfrm>
            <a:off x="6224860" y="7686324"/>
            <a:ext cx="5841799" cy="1153755"/>
          </a:xfrm>
          <a:custGeom>
            <a:avLst/>
            <a:gdLst/>
            <a:ahLst/>
            <a:cxnLst/>
            <a:rect l="l" t="t" r="r" b="b"/>
            <a:pathLst>
              <a:path w="5841799" h="1153755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88" name="Freeform 4">
            <a:extLst>
              <a:ext uri="{FF2B5EF4-FFF2-40B4-BE49-F238E27FC236}">
                <a16:creationId xmlns:a16="http://schemas.microsoft.com/office/drawing/2014/main" id="{ABEFB30D-811C-3805-5115-F84013EF3F21}"/>
              </a:ext>
            </a:extLst>
          </p:cNvPr>
          <p:cNvSpPr/>
          <p:nvPr/>
        </p:nvSpPr>
        <p:spPr>
          <a:xfrm>
            <a:off x="12213997" y="7686324"/>
            <a:ext cx="5841799" cy="1153755"/>
          </a:xfrm>
          <a:custGeom>
            <a:avLst/>
            <a:gdLst/>
            <a:ahLst/>
            <a:cxnLst/>
            <a:rect l="l" t="t" r="r" b="b"/>
            <a:pathLst>
              <a:path w="5841799" h="1153755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89" name="Group 5">
            <a:extLst>
              <a:ext uri="{FF2B5EF4-FFF2-40B4-BE49-F238E27FC236}">
                <a16:creationId xmlns:a16="http://schemas.microsoft.com/office/drawing/2014/main" id="{00F007FB-0BA5-33F3-5FDC-9C26F7BE06F0}"/>
              </a:ext>
            </a:extLst>
          </p:cNvPr>
          <p:cNvGrpSpPr/>
          <p:nvPr/>
        </p:nvGrpSpPr>
        <p:grpSpPr>
          <a:xfrm>
            <a:off x="12213997" y="3298645"/>
            <a:ext cx="5841799" cy="5146658"/>
            <a:chOff x="0" y="0"/>
            <a:chExt cx="1554321" cy="1369365"/>
          </a:xfrm>
        </p:grpSpPr>
        <p:sp>
          <p:nvSpPr>
            <p:cNvPr id="2090" name="Freeform 6">
              <a:extLst>
                <a:ext uri="{FF2B5EF4-FFF2-40B4-BE49-F238E27FC236}">
                  <a16:creationId xmlns:a16="http://schemas.microsoft.com/office/drawing/2014/main" id="{5B96D785-A190-2DAD-E52D-D91650AE820B}"/>
                </a:ext>
              </a:extLst>
            </p:cNvPr>
            <p:cNvSpPr/>
            <p:nvPr/>
          </p:nvSpPr>
          <p:spPr>
            <a:xfrm>
              <a:off x="0" y="0"/>
              <a:ext cx="1554321" cy="1369365"/>
            </a:xfrm>
            <a:custGeom>
              <a:avLst/>
              <a:gdLst/>
              <a:ahLst/>
              <a:cxnLst/>
              <a:rect l="l" t="t" r="r" b="b"/>
              <a:pathLst>
                <a:path w="1554321" h="1369365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91" name="TextBox 7">
              <a:extLst>
                <a:ext uri="{FF2B5EF4-FFF2-40B4-BE49-F238E27FC236}">
                  <a16:creationId xmlns:a16="http://schemas.microsoft.com/office/drawing/2014/main" id="{B35ECAFE-95D3-64ED-4C82-0DFAFF6B4F29}"/>
                </a:ext>
              </a:extLst>
            </p:cNvPr>
            <p:cNvSpPr txBox="1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92" name="Group 8">
            <a:extLst>
              <a:ext uri="{FF2B5EF4-FFF2-40B4-BE49-F238E27FC236}">
                <a16:creationId xmlns:a16="http://schemas.microsoft.com/office/drawing/2014/main" id="{F3BAE7A1-A192-1E34-C9F9-B54663F82179}"/>
              </a:ext>
            </a:extLst>
          </p:cNvPr>
          <p:cNvGrpSpPr/>
          <p:nvPr/>
        </p:nvGrpSpPr>
        <p:grpSpPr>
          <a:xfrm>
            <a:off x="6224860" y="3298645"/>
            <a:ext cx="5841799" cy="5146658"/>
            <a:chOff x="0" y="0"/>
            <a:chExt cx="1554321" cy="1369365"/>
          </a:xfrm>
        </p:grpSpPr>
        <p:sp>
          <p:nvSpPr>
            <p:cNvPr id="2093" name="Freeform 9">
              <a:extLst>
                <a:ext uri="{FF2B5EF4-FFF2-40B4-BE49-F238E27FC236}">
                  <a16:creationId xmlns:a16="http://schemas.microsoft.com/office/drawing/2014/main" id="{0CE5459C-94F2-34C3-0787-C66A45CBC87E}"/>
                </a:ext>
              </a:extLst>
            </p:cNvPr>
            <p:cNvSpPr/>
            <p:nvPr/>
          </p:nvSpPr>
          <p:spPr>
            <a:xfrm>
              <a:off x="0" y="0"/>
              <a:ext cx="1554321" cy="1369365"/>
            </a:xfrm>
            <a:custGeom>
              <a:avLst/>
              <a:gdLst/>
              <a:ahLst/>
              <a:cxnLst/>
              <a:rect l="l" t="t" r="r" b="b"/>
              <a:pathLst>
                <a:path w="1554321" h="1369365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94" name="TextBox 10">
              <a:extLst>
                <a:ext uri="{FF2B5EF4-FFF2-40B4-BE49-F238E27FC236}">
                  <a16:creationId xmlns:a16="http://schemas.microsoft.com/office/drawing/2014/main" id="{4EE69479-3CBF-B382-2318-F3D9594D0132}"/>
                </a:ext>
              </a:extLst>
            </p:cNvPr>
            <p:cNvSpPr txBox="1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95" name="Group 11">
            <a:extLst>
              <a:ext uri="{FF2B5EF4-FFF2-40B4-BE49-F238E27FC236}">
                <a16:creationId xmlns:a16="http://schemas.microsoft.com/office/drawing/2014/main" id="{C9F072BA-C7D8-37BC-1C70-3EE040AF9F55}"/>
              </a:ext>
            </a:extLst>
          </p:cNvPr>
          <p:cNvGrpSpPr/>
          <p:nvPr/>
        </p:nvGrpSpPr>
        <p:grpSpPr>
          <a:xfrm>
            <a:off x="232204" y="3298645"/>
            <a:ext cx="5841799" cy="5146658"/>
            <a:chOff x="0" y="0"/>
            <a:chExt cx="1554321" cy="1369365"/>
          </a:xfrm>
        </p:grpSpPr>
        <p:sp>
          <p:nvSpPr>
            <p:cNvPr id="2096" name="Freeform 12">
              <a:extLst>
                <a:ext uri="{FF2B5EF4-FFF2-40B4-BE49-F238E27FC236}">
                  <a16:creationId xmlns:a16="http://schemas.microsoft.com/office/drawing/2014/main" id="{A1E13FE0-4B6E-1510-2102-87BE833FEDBD}"/>
                </a:ext>
              </a:extLst>
            </p:cNvPr>
            <p:cNvSpPr/>
            <p:nvPr/>
          </p:nvSpPr>
          <p:spPr>
            <a:xfrm>
              <a:off x="0" y="0"/>
              <a:ext cx="1554321" cy="1369365"/>
            </a:xfrm>
            <a:custGeom>
              <a:avLst/>
              <a:gdLst/>
              <a:ahLst/>
              <a:cxnLst/>
              <a:rect l="l" t="t" r="r" b="b"/>
              <a:pathLst>
                <a:path w="1554321" h="1369365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97" name="TextBox 13">
              <a:extLst>
                <a:ext uri="{FF2B5EF4-FFF2-40B4-BE49-F238E27FC236}">
                  <a16:creationId xmlns:a16="http://schemas.microsoft.com/office/drawing/2014/main" id="{F00F427A-B6A4-9019-C96E-1AA1E3D9F9AD}"/>
                </a:ext>
              </a:extLst>
            </p:cNvPr>
            <p:cNvSpPr txBox="1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4" name="Group 20">
            <a:extLst>
              <a:ext uri="{FF2B5EF4-FFF2-40B4-BE49-F238E27FC236}">
                <a16:creationId xmlns:a16="http://schemas.microsoft.com/office/drawing/2014/main" id="{E8E901F4-74C8-62D1-1960-34BAAE5A8F7E}"/>
              </a:ext>
            </a:extLst>
          </p:cNvPr>
          <p:cNvGrpSpPr>
            <a:grpSpLocks noChangeAspect="1"/>
          </p:cNvGrpSpPr>
          <p:nvPr/>
        </p:nvGrpSpPr>
        <p:grpSpPr>
          <a:xfrm>
            <a:off x="384604" y="3447950"/>
            <a:ext cx="5570690" cy="3133474"/>
            <a:chOff x="0" y="0"/>
            <a:chExt cx="11289030" cy="6350000"/>
          </a:xfrm>
        </p:grpSpPr>
        <p:sp>
          <p:nvSpPr>
            <p:cNvPr id="2105" name="Freeform 21">
              <a:extLst>
                <a:ext uri="{FF2B5EF4-FFF2-40B4-BE49-F238E27FC236}">
                  <a16:creationId xmlns:a16="http://schemas.microsoft.com/office/drawing/2014/main" id="{D5E8953C-2E40-2669-B2CD-649B12E44A86}"/>
                </a:ext>
              </a:extLst>
            </p:cNvPr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t="-9339" b="-933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06" name="Group 22">
            <a:extLst>
              <a:ext uri="{FF2B5EF4-FFF2-40B4-BE49-F238E27FC236}">
                <a16:creationId xmlns:a16="http://schemas.microsoft.com/office/drawing/2014/main" id="{79789EAB-F52B-1FEC-A4BA-41AB69B4768B}"/>
              </a:ext>
            </a:extLst>
          </p:cNvPr>
          <p:cNvGrpSpPr>
            <a:grpSpLocks noChangeAspect="1"/>
          </p:cNvGrpSpPr>
          <p:nvPr/>
        </p:nvGrpSpPr>
        <p:grpSpPr>
          <a:xfrm>
            <a:off x="6358655" y="3447950"/>
            <a:ext cx="5570690" cy="3133474"/>
            <a:chOff x="0" y="0"/>
            <a:chExt cx="11289030" cy="6350000"/>
          </a:xfrm>
        </p:grpSpPr>
        <p:sp>
          <p:nvSpPr>
            <p:cNvPr id="2107" name="Freeform 23">
              <a:extLst>
                <a:ext uri="{FF2B5EF4-FFF2-40B4-BE49-F238E27FC236}">
                  <a16:creationId xmlns:a16="http://schemas.microsoft.com/office/drawing/2014/main" id="{08E34F32-B569-FDD6-CF72-0DCD63A90899}"/>
                </a:ext>
              </a:extLst>
            </p:cNvPr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t="-9061" b="-906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08" name="Group 24">
            <a:extLst>
              <a:ext uri="{FF2B5EF4-FFF2-40B4-BE49-F238E27FC236}">
                <a16:creationId xmlns:a16="http://schemas.microsoft.com/office/drawing/2014/main" id="{B1B28E64-78CB-3090-7F1B-8CBEE5F1C1DF}"/>
              </a:ext>
            </a:extLst>
          </p:cNvPr>
          <p:cNvGrpSpPr>
            <a:grpSpLocks noChangeAspect="1"/>
          </p:cNvGrpSpPr>
          <p:nvPr/>
        </p:nvGrpSpPr>
        <p:grpSpPr>
          <a:xfrm>
            <a:off x="12349552" y="3446286"/>
            <a:ext cx="5570690" cy="3133474"/>
            <a:chOff x="0" y="0"/>
            <a:chExt cx="11289030" cy="6350000"/>
          </a:xfrm>
        </p:grpSpPr>
        <p:sp>
          <p:nvSpPr>
            <p:cNvPr id="2109" name="Freeform 25">
              <a:extLst>
                <a:ext uri="{FF2B5EF4-FFF2-40B4-BE49-F238E27FC236}">
                  <a16:creationId xmlns:a16="http://schemas.microsoft.com/office/drawing/2014/main" id="{B9ECEA36-845C-3D6F-146C-5B0219CC1AB5}"/>
                </a:ext>
              </a:extLst>
            </p:cNvPr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5"/>
              <a:stretch>
                <a:fillRect t="-12895" b="-1289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11" name="TextBox 27">
            <a:extLst>
              <a:ext uri="{FF2B5EF4-FFF2-40B4-BE49-F238E27FC236}">
                <a16:creationId xmlns:a16="http://schemas.microsoft.com/office/drawing/2014/main" id="{A86A0828-BFF4-9F2B-706B-B3879ECFF10E}"/>
              </a:ext>
            </a:extLst>
          </p:cNvPr>
          <p:cNvSpPr txBox="1"/>
          <p:nvPr/>
        </p:nvSpPr>
        <p:spPr>
          <a:xfrm>
            <a:off x="6495061" y="7135947"/>
            <a:ext cx="5297877" cy="1056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45"/>
              </a:lnSpc>
              <a:spcBef>
                <a:spcPct val="0"/>
              </a:spcBef>
            </a:pPr>
            <a:r>
              <a:rPr lang="en-US" sz="1532" u="none" strike="noStrike" spc="-30" dirty="0">
                <a:solidFill>
                  <a:srgbClr val="051D40"/>
                </a:solidFill>
                <a:latin typeface="Poppins"/>
              </a:rPr>
              <a:t>A compiler is a software tool that translates source code written in a high-level programming language into machine code or bytecode that can be understood and executed by a computer's processor. </a:t>
            </a:r>
          </a:p>
        </p:txBody>
      </p:sp>
      <p:sp>
        <p:nvSpPr>
          <p:cNvPr id="2112" name="TextBox 28">
            <a:extLst>
              <a:ext uri="{FF2B5EF4-FFF2-40B4-BE49-F238E27FC236}">
                <a16:creationId xmlns:a16="http://schemas.microsoft.com/office/drawing/2014/main" id="{B0905D86-6467-6523-27A0-2EE4122945F2}"/>
              </a:ext>
            </a:extLst>
          </p:cNvPr>
          <p:cNvSpPr txBox="1"/>
          <p:nvPr/>
        </p:nvSpPr>
        <p:spPr>
          <a:xfrm>
            <a:off x="12491020" y="7135947"/>
            <a:ext cx="5297877" cy="526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45"/>
              </a:lnSpc>
              <a:spcBef>
                <a:spcPct val="0"/>
              </a:spcBef>
            </a:pPr>
            <a:r>
              <a:rPr lang="en-US" sz="1532" u="none" strike="noStrike" spc="-30" dirty="0">
                <a:solidFill>
                  <a:srgbClr val="051D40"/>
                </a:solidFill>
                <a:latin typeface="Poppins"/>
              </a:rPr>
              <a:t>C </a:t>
            </a:r>
            <a:r>
              <a:rPr lang="en-US" sz="1532" spc="-30" dirty="0">
                <a:solidFill>
                  <a:srgbClr val="051D40"/>
                </a:solidFill>
                <a:latin typeface="Poppins"/>
              </a:rPr>
              <a:t>language reference, Tutorials, Lectures &amp; Compilers: Principles, Techniques, and Tools</a:t>
            </a:r>
            <a:endParaRPr lang="en-US" sz="1532" u="none" strike="noStrike" spc="-30" dirty="0">
              <a:solidFill>
                <a:srgbClr val="051D40"/>
              </a:solidFill>
              <a:latin typeface="Poppins"/>
            </a:endParaRPr>
          </a:p>
        </p:txBody>
      </p:sp>
      <p:sp>
        <p:nvSpPr>
          <p:cNvPr id="2113" name="TextBox 29">
            <a:extLst>
              <a:ext uri="{FF2B5EF4-FFF2-40B4-BE49-F238E27FC236}">
                <a16:creationId xmlns:a16="http://schemas.microsoft.com/office/drawing/2014/main" id="{225EBFF0-7683-EA9E-6095-5D5B5F61C14B}"/>
              </a:ext>
            </a:extLst>
          </p:cNvPr>
          <p:cNvSpPr txBox="1"/>
          <p:nvPr/>
        </p:nvSpPr>
        <p:spPr>
          <a:xfrm>
            <a:off x="1714400" y="6659120"/>
            <a:ext cx="2877407" cy="389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286" u="none" strike="noStrike" dirty="0">
                <a:solidFill>
                  <a:srgbClr val="051D40"/>
                </a:solidFill>
                <a:latin typeface="Open Sans Extra Bold"/>
              </a:rPr>
              <a:t>Goal</a:t>
            </a:r>
          </a:p>
        </p:txBody>
      </p:sp>
      <p:sp>
        <p:nvSpPr>
          <p:cNvPr id="2114" name="TextBox 30">
            <a:extLst>
              <a:ext uri="{FF2B5EF4-FFF2-40B4-BE49-F238E27FC236}">
                <a16:creationId xmlns:a16="http://schemas.microsoft.com/office/drawing/2014/main" id="{C623184C-9571-A1B3-3687-A958C9AC614F}"/>
              </a:ext>
            </a:extLst>
          </p:cNvPr>
          <p:cNvSpPr txBox="1"/>
          <p:nvPr/>
        </p:nvSpPr>
        <p:spPr>
          <a:xfrm>
            <a:off x="7587049" y="6659120"/>
            <a:ext cx="3144752" cy="3834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286" dirty="0">
                <a:solidFill>
                  <a:srgbClr val="051D40"/>
                </a:solidFill>
                <a:latin typeface="Open Sans Extra Bold"/>
              </a:rPr>
              <a:t>What is a Compiler?</a:t>
            </a:r>
            <a:endParaRPr lang="en-US" sz="2286" u="none" strike="noStrike" dirty="0">
              <a:solidFill>
                <a:srgbClr val="051D40"/>
              </a:solidFill>
              <a:latin typeface="Open Sans Extra Bold"/>
            </a:endParaRPr>
          </a:p>
        </p:txBody>
      </p:sp>
      <p:sp>
        <p:nvSpPr>
          <p:cNvPr id="2115" name="TextBox 31">
            <a:extLst>
              <a:ext uri="{FF2B5EF4-FFF2-40B4-BE49-F238E27FC236}">
                <a16:creationId xmlns:a16="http://schemas.microsoft.com/office/drawing/2014/main" id="{8D702F06-64A5-86C0-C763-1690BBC0EE76}"/>
              </a:ext>
            </a:extLst>
          </p:cNvPr>
          <p:cNvSpPr txBox="1"/>
          <p:nvPr/>
        </p:nvSpPr>
        <p:spPr>
          <a:xfrm>
            <a:off x="13696193" y="6658289"/>
            <a:ext cx="2877407" cy="389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286" u="none" strike="noStrike" dirty="0">
                <a:solidFill>
                  <a:srgbClr val="051D40"/>
                </a:solidFill>
                <a:latin typeface="Open Sans Extra Bold"/>
              </a:rPr>
              <a:t>Resources</a:t>
            </a:r>
          </a:p>
        </p:txBody>
      </p:sp>
      <p:sp>
        <p:nvSpPr>
          <p:cNvPr id="2116" name="TextBox 32">
            <a:extLst>
              <a:ext uri="{FF2B5EF4-FFF2-40B4-BE49-F238E27FC236}">
                <a16:creationId xmlns:a16="http://schemas.microsoft.com/office/drawing/2014/main" id="{FDE0B270-0608-51BC-00D0-7758F86296C4}"/>
              </a:ext>
            </a:extLst>
          </p:cNvPr>
          <p:cNvSpPr txBox="1"/>
          <p:nvPr/>
        </p:nvSpPr>
        <p:spPr>
          <a:xfrm>
            <a:off x="521010" y="7135947"/>
            <a:ext cx="5297877" cy="526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45"/>
              </a:lnSpc>
              <a:spcBef>
                <a:spcPct val="0"/>
              </a:spcBef>
            </a:pPr>
            <a:r>
              <a:rPr lang="en-US" sz="1532" u="none" strike="noStrike" spc="-30" dirty="0">
                <a:solidFill>
                  <a:srgbClr val="051D40"/>
                </a:solidFill>
                <a:latin typeface="Poppins"/>
              </a:rPr>
              <a:t>Our goal was to create a compiler using </a:t>
            </a:r>
            <a:r>
              <a:rPr lang="en-US" sz="1532" u="none" strike="noStrike" spc="-30" dirty="0" err="1">
                <a:solidFill>
                  <a:srgbClr val="051D40"/>
                </a:solidFill>
                <a:latin typeface="Poppins"/>
              </a:rPr>
              <a:t>lexer</a:t>
            </a:r>
            <a:r>
              <a:rPr lang="en-US" sz="1532" u="none" strike="noStrike" spc="-30" dirty="0">
                <a:solidFill>
                  <a:srgbClr val="051D40"/>
                </a:solidFill>
                <a:latin typeface="Poppins"/>
              </a:rPr>
              <a:t> &amp; parser for C language</a:t>
            </a:r>
          </a:p>
        </p:txBody>
      </p:sp>
      <p:sp>
        <p:nvSpPr>
          <p:cNvPr id="2117" name="TextBox 11">
            <a:extLst>
              <a:ext uri="{FF2B5EF4-FFF2-40B4-BE49-F238E27FC236}">
                <a16:creationId xmlns:a16="http://schemas.microsoft.com/office/drawing/2014/main" id="{C3EC624F-C02D-31BA-4589-316618476DA1}"/>
              </a:ext>
            </a:extLst>
          </p:cNvPr>
          <p:cNvSpPr txBox="1"/>
          <p:nvPr/>
        </p:nvSpPr>
        <p:spPr>
          <a:xfrm>
            <a:off x="3784937" y="605021"/>
            <a:ext cx="5206663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Introduction</a:t>
            </a:r>
          </a:p>
        </p:txBody>
      </p:sp>
      <p:sp>
        <p:nvSpPr>
          <p:cNvPr id="2118" name="TextBox 12">
            <a:extLst>
              <a:ext uri="{FF2B5EF4-FFF2-40B4-BE49-F238E27FC236}">
                <a16:creationId xmlns:a16="http://schemas.microsoft.com/office/drawing/2014/main" id="{212CE52E-F906-60FE-7A52-7AD0D6D8659E}"/>
              </a:ext>
            </a:extLst>
          </p:cNvPr>
          <p:cNvSpPr txBox="1"/>
          <p:nvPr/>
        </p:nvSpPr>
        <p:spPr>
          <a:xfrm>
            <a:off x="2613127" y="605021"/>
            <a:ext cx="98242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01</a:t>
            </a:r>
          </a:p>
        </p:txBody>
      </p:sp>
      <p:grpSp>
        <p:nvGrpSpPr>
          <p:cNvPr id="2119" name="Group 14">
            <a:extLst>
              <a:ext uri="{FF2B5EF4-FFF2-40B4-BE49-F238E27FC236}">
                <a16:creationId xmlns:a16="http://schemas.microsoft.com/office/drawing/2014/main" id="{30EDFCCA-FD14-5EAC-67A9-60BDF8D8E2DB}"/>
              </a:ext>
            </a:extLst>
          </p:cNvPr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2120" name="Freeform 15">
              <a:extLst>
                <a:ext uri="{FF2B5EF4-FFF2-40B4-BE49-F238E27FC236}">
                  <a16:creationId xmlns:a16="http://schemas.microsoft.com/office/drawing/2014/main" id="{45D90D44-2446-D8AB-5F5B-0D9791EB1FD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21" name="TextBox 16">
              <a:extLst>
                <a:ext uri="{FF2B5EF4-FFF2-40B4-BE49-F238E27FC236}">
                  <a16:creationId xmlns:a16="http://schemas.microsoft.com/office/drawing/2014/main" id="{BB7B7C4E-9933-BC8A-FB2C-B7F47BCE1BEE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66723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5143500"/>
          </a:xfrm>
          <a:custGeom>
            <a:avLst/>
            <a:gdLst/>
            <a:ahLst/>
            <a:cxnLst/>
            <a:rect l="l" t="t" r="r" b="b"/>
            <a:pathLst>
              <a:path w="18288000" h="5143500">
                <a:moveTo>
                  <a:pt x="0" y="0"/>
                </a:moveTo>
                <a:lnTo>
                  <a:pt x="18288000" y="0"/>
                </a:lnTo>
                <a:lnTo>
                  <a:pt x="182880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2406" b="-6448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188217" y="9258300"/>
            <a:ext cx="18476217" cy="1028700"/>
            <a:chOff x="0" y="0"/>
            <a:chExt cx="4866164" cy="2709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66164" cy="270933"/>
            </a:xfrm>
            <a:custGeom>
              <a:avLst/>
              <a:gdLst/>
              <a:ahLst/>
              <a:cxnLst/>
              <a:rect l="l" t="t" r="r" b="b"/>
              <a:pathLst>
                <a:path w="4866164" h="270933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367558" y="2590556"/>
            <a:ext cx="11552885" cy="5105887"/>
            <a:chOff x="0" y="0"/>
            <a:chExt cx="3042735" cy="134476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42735" cy="1344760"/>
            </a:xfrm>
            <a:custGeom>
              <a:avLst/>
              <a:gdLst/>
              <a:ahLst/>
              <a:cxnLst/>
              <a:rect l="l" t="t" r="r" b="b"/>
              <a:pathLst>
                <a:path w="3042735" h="1344760">
                  <a:moveTo>
                    <a:pt x="0" y="0"/>
                  </a:moveTo>
                  <a:lnTo>
                    <a:pt x="3042735" y="0"/>
                  </a:lnTo>
                  <a:lnTo>
                    <a:pt x="3042735" y="1344760"/>
                  </a:lnTo>
                  <a:lnTo>
                    <a:pt x="0" y="1344760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042735" cy="13828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269838" y="2903493"/>
            <a:ext cx="5748323" cy="992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195"/>
              </a:lnSpc>
              <a:spcBef>
                <a:spcPct val="0"/>
              </a:spcBef>
            </a:pPr>
            <a:r>
              <a:rPr lang="en-US" sz="5854" dirty="0">
                <a:solidFill>
                  <a:srgbClr val="FDFDFD"/>
                </a:solidFill>
                <a:latin typeface="Open Sans Extra Bold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657600" y="4236467"/>
            <a:ext cx="10733645" cy="33640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28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348" spc="-46" dirty="0">
                <a:solidFill>
                  <a:srgbClr val="FDFDFD"/>
                </a:solidFill>
                <a:latin typeface="Poppins"/>
              </a:rPr>
              <a:t>Syntax analysis is a second phase of the compiler design process that comes after lexical analysis.</a:t>
            </a:r>
          </a:p>
          <a:p>
            <a:pPr marL="342900" indent="-342900">
              <a:lnSpc>
                <a:spcPts val="328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348" spc="-46" dirty="0">
                <a:solidFill>
                  <a:srgbClr val="FDFDFD"/>
                </a:solidFill>
                <a:latin typeface="Poppins"/>
              </a:rPr>
              <a:t> The syntactical analyzer helps you to apply rules to the code.</a:t>
            </a:r>
          </a:p>
          <a:p>
            <a:pPr marL="342900" indent="-342900">
              <a:lnSpc>
                <a:spcPts val="328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348" spc="-46" dirty="0">
                <a:solidFill>
                  <a:srgbClr val="FDFDFD"/>
                </a:solidFill>
                <a:latin typeface="Poppins"/>
              </a:rPr>
              <a:t> Parse checks that the input string is well-formed, and if not, reject it.</a:t>
            </a:r>
          </a:p>
          <a:p>
            <a:pPr marL="342900" indent="-342900">
              <a:lnSpc>
                <a:spcPts val="328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348" spc="-46" dirty="0">
                <a:solidFill>
                  <a:srgbClr val="FDFDFD"/>
                </a:solidFill>
                <a:latin typeface="Poppins"/>
              </a:rPr>
              <a:t> Parsing techniques are divided into two different groups: Top-Down Parsing, Bottom-Up Parsing.</a:t>
            </a:r>
          </a:p>
          <a:p>
            <a:pPr marL="342900" indent="-342900">
              <a:lnSpc>
                <a:spcPts val="328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348" spc="-46" dirty="0">
                <a:solidFill>
                  <a:srgbClr val="FDFDFD"/>
                </a:solidFill>
                <a:latin typeface="Poppins"/>
              </a:rPr>
              <a:t>A grammar is a set of structural rules which describe a language.</a:t>
            </a:r>
          </a:p>
          <a:p>
            <a:pPr algn="ctr">
              <a:lnSpc>
                <a:spcPts val="3288"/>
              </a:lnSpc>
              <a:spcBef>
                <a:spcPct val="0"/>
              </a:spcBef>
            </a:pPr>
            <a:endParaRPr lang="en-US" sz="2348" spc="-46" dirty="0">
              <a:solidFill>
                <a:srgbClr val="FDFDFD"/>
              </a:solidFill>
              <a:latin typeface="Poppi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2A732B6-9EBE-8211-63F8-9EDB24A8EAFE}"/>
              </a:ext>
            </a:extLst>
          </p:cNvPr>
          <p:cNvGrpSpPr/>
          <p:nvPr/>
        </p:nvGrpSpPr>
        <p:grpSpPr>
          <a:xfrm>
            <a:off x="-20878800" y="-12306300"/>
            <a:ext cx="15066430" cy="8305800"/>
            <a:chOff x="10259749" y="3161731"/>
            <a:chExt cx="6704818" cy="4016803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8B233C8-1B91-A72A-6042-2BFBD21A66AD}"/>
                </a:ext>
              </a:extLst>
            </p:cNvPr>
            <p:cNvGrpSpPr/>
            <p:nvPr/>
          </p:nvGrpSpPr>
          <p:grpSpPr>
            <a:xfrm>
              <a:off x="10259749" y="3161731"/>
              <a:ext cx="6704818" cy="4016803"/>
              <a:chOff x="10259749" y="3161731"/>
              <a:chExt cx="6704818" cy="4016803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F8C77F1-E367-BB62-AC6A-6A7DB62429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796" r="25796"/>
              <a:stretch/>
            </p:blipFill>
            <p:spPr>
              <a:xfrm>
                <a:off x="11963971" y="3238499"/>
                <a:ext cx="3206337" cy="3871141"/>
              </a:xfrm>
              <a:prstGeom prst="rect">
                <a:avLst/>
              </a:prstGeom>
            </p:spPr>
          </p:pic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3AC4F1CF-25AB-4F37-383C-1B67DDB75C72}"/>
                  </a:ext>
                </a:extLst>
              </p:cNvPr>
              <p:cNvSpPr/>
              <p:nvPr/>
            </p:nvSpPr>
            <p:spPr>
              <a:xfrm>
                <a:off x="10259749" y="3161731"/>
                <a:ext cx="1704175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6809401-6231-266C-48BF-E3132E0865F2}"/>
                  </a:ext>
                </a:extLst>
              </p:cNvPr>
              <p:cNvSpPr/>
              <p:nvPr/>
            </p:nvSpPr>
            <p:spPr>
              <a:xfrm>
                <a:off x="15170309" y="3185195"/>
                <a:ext cx="1794258" cy="399333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57950F3-C910-606B-4D1B-53306A9AEA12}"/>
                  </a:ext>
                </a:extLst>
              </p:cNvPr>
              <p:cNvSpPr/>
              <p:nvPr/>
            </p:nvSpPr>
            <p:spPr>
              <a:xfrm rot="16200000">
                <a:off x="13427331" y="1240525"/>
                <a:ext cx="117564" cy="39933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5A3560B-9681-EEA3-1C40-9B96D2768800}"/>
                </a:ext>
              </a:extLst>
            </p:cNvPr>
            <p:cNvSpPr/>
            <p:nvPr/>
          </p:nvSpPr>
          <p:spPr>
            <a:xfrm rot="16200000">
              <a:off x="13352182" y="5111071"/>
              <a:ext cx="117564" cy="39933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18366" y="2485326"/>
            <a:ext cx="8819592" cy="1771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510"/>
              </a:lnSpc>
              <a:spcBef>
                <a:spcPct val="0"/>
              </a:spcBef>
            </a:pPr>
            <a:r>
              <a:rPr lang="en-US" sz="10364">
                <a:solidFill>
                  <a:srgbClr val="051D40"/>
                </a:solidFill>
                <a:latin typeface="Open Sans Extra Bold"/>
              </a:rPr>
              <a:t>THANK YOU!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663160" y="1641132"/>
            <a:ext cx="6760246" cy="2531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248"/>
              </a:lnSpc>
              <a:spcBef>
                <a:spcPct val="0"/>
              </a:spcBef>
            </a:pPr>
            <a:r>
              <a:rPr lang="en-US" sz="7320" dirty="0">
                <a:solidFill>
                  <a:srgbClr val="051D40"/>
                </a:solidFill>
                <a:latin typeface="Open Sans Extra Bold"/>
              </a:rPr>
              <a:t>Timeline</a:t>
            </a:r>
          </a:p>
          <a:p>
            <a:pPr algn="l">
              <a:lnSpc>
                <a:spcPts val="10248"/>
              </a:lnSpc>
              <a:spcBef>
                <a:spcPct val="0"/>
              </a:spcBef>
            </a:pPr>
            <a:endParaRPr lang="en-US" sz="7320" dirty="0">
              <a:solidFill>
                <a:srgbClr val="051D40"/>
              </a:solidFill>
              <a:latin typeface="Open Sans Extra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5400000">
            <a:off x="2912435" y="3472452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3663160" y="3397227"/>
            <a:ext cx="3773019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Introduction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483149" y="3397227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01</a:t>
            </a:r>
          </a:p>
        </p:txBody>
      </p:sp>
      <p:sp>
        <p:nvSpPr>
          <p:cNvPr id="13" name="Freeform 13"/>
          <p:cNvSpPr/>
          <p:nvPr/>
        </p:nvSpPr>
        <p:spPr>
          <a:xfrm rot="5400000">
            <a:off x="2912435" y="4097959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3663160" y="4022734"/>
            <a:ext cx="414302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 err="1">
                <a:solidFill>
                  <a:srgbClr val="051D40"/>
                </a:solidFill>
                <a:latin typeface="Poppins"/>
              </a:rPr>
              <a:t>Lexer</a:t>
            </a:r>
            <a:endParaRPr lang="en-US" sz="2853" spc="-57" dirty="0">
              <a:solidFill>
                <a:srgbClr val="051D40"/>
              </a:solidFill>
              <a:latin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483149" y="4022734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02</a:t>
            </a:r>
          </a:p>
        </p:txBody>
      </p:sp>
      <p:sp>
        <p:nvSpPr>
          <p:cNvPr id="16" name="Freeform 16"/>
          <p:cNvSpPr/>
          <p:nvPr/>
        </p:nvSpPr>
        <p:spPr>
          <a:xfrm rot="5400000">
            <a:off x="2912435" y="4723196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3663160" y="4647971"/>
            <a:ext cx="4652520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Symbol Table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483149" y="4647971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03</a:t>
            </a:r>
          </a:p>
        </p:txBody>
      </p:sp>
      <p:sp>
        <p:nvSpPr>
          <p:cNvPr id="19" name="Freeform 19"/>
          <p:cNvSpPr/>
          <p:nvPr/>
        </p:nvSpPr>
        <p:spPr>
          <a:xfrm rot="5400000">
            <a:off x="2912435" y="5348703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3663160" y="5273478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Parser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483149" y="5273478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04</a:t>
            </a:r>
          </a:p>
        </p:txBody>
      </p:sp>
      <p:sp>
        <p:nvSpPr>
          <p:cNvPr id="22" name="Freeform 22"/>
          <p:cNvSpPr/>
          <p:nvPr/>
        </p:nvSpPr>
        <p:spPr>
          <a:xfrm rot="5400000">
            <a:off x="2912435" y="5973940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3663160" y="5898715"/>
            <a:ext cx="4579735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Grammer Rules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483149" y="5898715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05</a:t>
            </a:r>
          </a:p>
        </p:txBody>
      </p:sp>
      <p:sp>
        <p:nvSpPr>
          <p:cNvPr id="25" name="Freeform 25"/>
          <p:cNvSpPr/>
          <p:nvPr/>
        </p:nvSpPr>
        <p:spPr>
          <a:xfrm rot="5400000">
            <a:off x="2912435" y="6599447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3663160" y="6524221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 Table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483149" y="6524221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06</a:t>
            </a:r>
          </a:p>
        </p:txBody>
      </p:sp>
      <p:sp>
        <p:nvSpPr>
          <p:cNvPr id="28" name="Freeform 28"/>
          <p:cNvSpPr/>
          <p:nvPr/>
        </p:nvSpPr>
        <p:spPr>
          <a:xfrm rot="5400000">
            <a:off x="2912435" y="7224684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TextBox 29"/>
          <p:cNvSpPr txBox="1"/>
          <p:nvPr/>
        </p:nvSpPr>
        <p:spPr>
          <a:xfrm>
            <a:off x="3663160" y="7149458"/>
            <a:ext cx="4579735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Parse Tree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483149" y="7149458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07</a:t>
            </a:r>
          </a:p>
        </p:txBody>
      </p:sp>
      <p:sp>
        <p:nvSpPr>
          <p:cNvPr id="31" name="Freeform 31"/>
          <p:cNvSpPr/>
          <p:nvPr/>
        </p:nvSpPr>
        <p:spPr>
          <a:xfrm rot="5400000">
            <a:off x="2912435" y="7850190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TextBox 32"/>
          <p:cNvSpPr txBox="1"/>
          <p:nvPr/>
        </p:nvSpPr>
        <p:spPr>
          <a:xfrm>
            <a:off x="3663160" y="7774965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</a:rPr>
              <a:t>Conclusion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483149" y="7774965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08</a:t>
            </a:r>
          </a:p>
        </p:txBody>
      </p:sp>
      <p:pic>
        <p:nvPicPr>
          <p:cNvPr id="2050" name="Picture 2" descr="6 Fastest Programming Languages for Speedier Development">
            <a:extLst>
              <a:ext uri="{FF2B5EF4-FFF2-40B4-BE49-F238E27FC236}">
                <a16:creationId xmlns:a16="http://schemas.microsoft.com/office/drawing/2014/main" id="{60DCC96C-C239-7093-4072-5B0459EE5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9468166" y="2372332"/>
            <a:ext cx="9813597" cy="5520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743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11833" y="-2564240"/>
            <a:ext cx="10579561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542181" y="649356"/>
            <a:ext cx="377301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 err="1">
                <a:solidFill>
                  <a:srgbClr val="051D40"/>
                </a:solidFill>
                <a:latin typeface="Poppins"/>
              </a:rPr>
              <a:t>Lexer</a:t>
            </a:r>
            <a:endParaRPr lang="en-US" sz="6000" b="1" spc="-57" dirty="0">
              <a:solidFill>
                <a:srgbClr val="051D40"/>
              </a:solidFill>
              <a:latin typeface="Poppi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370371" y="649356"/>
            <a:ext cx="98242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02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863119" y="3363427"/>
            <a:ext cx="5768345" cy="36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1ADE7A-199A-E6D9-3D32-6F996476163E}"/>
              </a:ext>
            </a:extLst>
          </p:cNvPr>
          <p:cNvGrpSpPr/>
          <p:nvPr/>
        </p:nvGrpSpPr>
        <p:grpSpPr>
          <a:xfrm>
            <a:off x="381000" y="4554700"/>
            <a:ext cx="1250191" cy="1261270"/>
            <a:chOff x="1953353" y="4268419"/>
            <a:chExt cx="1424256" cy="1424256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F71E9B2-4806-3756-8DDA-71BA8D0D902F}"/>
                </a:ext>
              </a:extLst>
            </p:cNvPr>
            <p:cNvSpPr/>
            <p:nvPr/>
          </p:nvSpPr>
          <p:spPr>
            <a:xfrm>
              <a:off x="1953353" y="42684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C85C3A4A-9E74-8111-A282-D382A8453A5C}"/>
                </a:ext>
              </a:extLst>
            </p:cNvPr>
            <p:cNvSpPr txBox="1"/>
            <p:nvPr/>
          </p:nvSpPr>
          <p:spPr>
            <a:xfrm>
              <a:off x="2098411" y="45416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04F13E-F9AD-E816-D7D7-E39B0CEA545C}"/>
              </a:ext>
            </a:extLst>
          </p:cNvPr>
          <p:cNvGrpSpPr/>
          <p:nvPr/>
        </p:nvGrpSpPr>
        <p:grpSpPr>
          <a:xfrm>
            <a:off x="381000" y="6331381"/>
            <a:ext cx="1250191" cy="1261270"/>
            <a:chOff x="1953353" y="6045100"/>
            <a:chExt cx="1424256" cy="142425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41E33556-E0DF-58EC-7896-36A86F9421E4}"/>
                </a:ext>
              </a:extLst>
            </p:cNvPr>
            <p:cNvSpPr/>
            <p:nvPr/>
          </p:nvSpPr>
          <p:spPr>
            <a:xfrm>
              <a:off x="1953353" y="6045100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2724236E-248C-0CED-BE10-F9E1053278A6}"/>
                </a:ext>
              </a:extLst>
            </p:cNvPr>
            <p:cNvSpPr txBox="1"/>
            <p:nvPr/>
          </p:nvSpPr>
          <p:spPr>
            <a:xfrm>
              <a:off x="2098411" y="6318312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id="37" name="TextBox 11">
            <a:extLst>
              <a:ext uri="{FF2B5EF4-FFF2-40B4-BE49-F238E27FC236}">
                <a16:creationId xmlns:a16="http://schemas.microsoft.com/office/drawing/2014/main" id="{E56B74E3-9C8C-DD17-71B3-A44BE1D7A9C2}"/>
              </a:ext>
            </a:extLst>
          </p:cNvPr>
          <p:cNvSpPr txBox="1"/>
          <p:nvPr/>
        </p:nvSpPr>
        <p:spPr>
          <a:xfrm>
            <a:off x="2015519" y="5185335"/>
            <a:ext cx="5768345" cy="36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Functionality of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C547D7EF-4136-7226-6D1F-9DD8EC7DF712}"/>
              </a:ext>
            </a:extLst>
          </p:cNvPr>
          <p:cNvSpPr txBox="1"/>
          <p:nvPr/>
        </p:nvSpPr>
        <p:spPr>
          <a:xfrm>
            <a:off x="1887233" y="6902334"/>
            <a:ext cx="6324600" cy="690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Implementation of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Lexers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  <a:p>
            <a:pPr algn="l">
              <a:lnSpc>
                <a:spcPts val="2495"/>
              </a:lnSpc>
            </a:pP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pic>
        <p:nvPicPr>
          <p:cNvPr id="3074" name="Picture 2" descr="GitHub - jlguenego/lexer: Lexical analyzer.">
            <a:extLst>
              <a:ext uri="{FF2B5EF4-FFF2-40B4-BE49-F238E27FC236}">
                <a16:creationId xmlns:a16="http://schemas.microsoft.com/office/drawing/2014/main" id="{A9DCE839-7BEB-E9AE-8109-13E17B07B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4635" y="2942045"/>
            <a:ext cx="9305518" cy="42302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23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829800" y="-2564240"/>
            <a:ext cx="8961594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786919" y="772627"/>
            <a:ext cx="5768345" cy="36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04800" y="1905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pic>
        <p:nvPicPr>
          <p:cNvPr id="3074" name="Picture 2" descr="GitHub - jlguenego/lexer: Lexical analyzer.">
            <a:extLst>
              <a:ext uri="{FF2B5EF4-FFF2-40B4-BE49-F238E27FC236}">
                <a16:creationId xmlns:a16="http://schemas.microsoft.com/office/drawing/2014/main" id="{A9DCE839-7BEB-E9AE-8109-13E17B07B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2886029"/>
            <a:ext cx="7859805" cy="35730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68B43C1-15DF-7349-E3CB-01DB389A2282}"/>
              </a:ext>
            </a:extLst>
          </p:cNvPr>
          <p:cNvGrpSpPr/>
          <p:nvPr/>
        </p:nvGrpSpPr>
        <p:grpSpPr>
          <a:xfrm>
            <a:off x="381000" y="2822336"/>
            <a:ext cx="1046661" cy="983106"/>
            <a:chOff x="1427454" y="2475615"/>
            <a:chExt cx="1424256" cy="1424256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33ADD88-FF77-8AA7-A19F-B3BF7EAFE055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2">
              <a:extLst>
                <a:ext uri="{FF2B5EF4-FFF2-40B4-BE49-F238E27FC236}">
                  <a16:creationId xmlns:a16="http://schemas.microsoft.com/office/drawing/2014/main" id="{612B55F3-CD82-E9A0-4220-63C02082B62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8622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7BB594-C1D3-C8A3-4E98-B4330947EC3D}"/>
              </a:ext>
            </a:extLst>
          </p:cNvPr>
          <p:cNvGrpSpPr/>
          <p:nvPr/>
        </p:nvGrpSpPr>
        <p:grpSpPr>
          <a:xfrm>
            <a:off x="381000" y="4455271"/>
            <a:ext cx="1046661" cy="983106"/>
            <a:chOff x="1427454" y="2475615"/>
            <a:chExt cx="1424256" cy="1424256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E9AF7FD-8831-6566-FCBE-023271776D2C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720C78F2-26CE-7B03-0B38-547BB703277A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b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9BA8A56-2C0B-CDED-8B78-F12FE1D985AD}"/>
              </a:ext>
            </a:extLst>
          </p:cNvPr>
          <p:cNvGrpSpPr/>
          <p:nvPr/>
        </p:nvGrpSpPr>
        <p:grpSpPr>
          <a:xfrm>
            <a:off x="406564" y="6088207"/>
            <a:ext cx="1046661" cy="983106"/>
            <a:chOff x="1427454" y="2475615"/>
            <a:chExt cx="1424256" cy="1424256"/>
          </a:xfrm>
        </p:grpSpPr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7A575070-764D-4700-B529-1EDF28860C33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1" name="TextBox 12">
              <a:extLst>
                <a:ext uri="{FF2B5EF4-FFF2-40B4-BE49-F238E27FC236}">
                  <a16:creationId xmlns:a16="http://schemas.microsoft.com/office/drawing/2014/main" id="{4D64F4C4-E56D-B3E2-447B-6D2A4B09913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c</a:t>
              </a:r>
            </a:p>
          </p:txBody>
        </p:sp>
      </p:grpSp>
      <p:sp>
        <p:nvSpPr>
          <p:cNvPr id="32" name="TextBox 11">
            <a:extLst>
              <a:ext uri="{FF2B5EF4-FFF2-40B4-BE49-F238E27FC236}">
                <a16:creationId xmlns:a16="http://schemas.microsoft.com/office/drawing/2014/main" id="{A030D459-0D53-D232-31C8-6C286CAC6F2B}"/>
              </a:ext>
            </a:extLst>
          </p:cNvPr>
          <p:cNvSpPr txBox="1"/>
          <p:nvPr/>
        </p:nvSpPr>
        <p:spPr>
          <a:xfrm>
            <a:off x="1644678" y="3111538"/>
            <a:ext cx="7951191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A </a:t>
            </a:r>
            <a:r>
              <a:rPr lang="en-US" sz="2400" u="none" strike="noStrike" spc="-35" dirty="0" err="1">
                <a:solidFill>
                  <a:srgbClr val="145DA0"/>
                </a:solidFill>
                <a:latin typeface="Poppins"/>
              </a:rPr>
              <a:t>lexer</a:t>
            </a: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 (lexical analyzer) is the first phase of a compiler</a:t>
            </a: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88EAE00C-5579-0C43-6D32-D580B0E0DFF8}"/>
              </a:ext>
            </a:extLst>
          </p:cNvPr>
          <p:cNvSpPr txBox="1"/>
          <p:nvPr/>
        </p:nvSpPr>
        <p:spPr>
          <a:xfrm>
            <a:off x="1625387" y="4756907"/>
            <a:ext cx="7951191" cy="326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 err="1">
                <a:solidFill>
                  <a:srgbClr val="145DA0"/>
                </a:solidFill>
                <a:latin typeface="Poppins"/>
              </a:rPr>
              <a:t>Lexers</a:t>
            </a: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 play a crucial role in the compilation process</a:t>
            </a:r>
          </a:p>
        </p:txBody>
      </p:sp>
      <p:sp>
        <p:nvSpPr>
          <p:cNvPr id="39" name="TextBox 11">
            <a:extLst>
              <a:ext uri="{FF2B5EF4-FFF2-40B4-BE49-F238E27FC236}">
                <a16:creationId xmlns:a16="http://schemas.microsoft.com/office/drawing/2014/main" id="{9D84BD17-7EA0-EEE5-157F-3CB7521084C6}"/>
              </a:ext>
            </a:extLst>
          </p:cNvPr>
          <p:cNvSpPr txBox="1"/>
          <p:nvPr/>
        </p:nvSpPr>
        <p:spPr>
          <a:xfrm>
            <a:off x="1606096" y="6402276"/>
            <a:ext cx="7951191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Breaks down code to tokens using regular expressions</a:t>
            </a:r>
          </a:p>
        </p:txBody>
      </p:sp>
    </p:spTree>
    <p:extLst>
      <p:ext uri="{BB962C8B-B14F-4D97-AF65-F5344CB8AC3E}">
        <p14:creationId xmlns:p14="http://schemas.microsoft.com/office/powerpoint/2010/main" val="827790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11833" y="-2564240"/>
            <a:ext cx="10579561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542181" y="649356"/>
            <a:ext cx="377301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 err="1">
                <a:solidFill>
                  <a:srgbClr val="051D40"/>
                </a:solidFill>
                <a:latin typeface="Poppins"/>
              </a:rPr>
              <a:t>Lexer</a:t>
            </a:r>
            <a:endParaRPr lang="en-US" sz="6000" b="1" spc="-57" dirty="0">
              <a:solidFill>
                <a:srgbClr val="051D40"/>
              </a:solidFill>
              <a:latin typeface="Poppi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370371" y="649356"/>
            <a:ext cx="982429" cy="6001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6000" b="1" spc="-57" dirty="0">
                <a:solidFill>
                  <a:srgbClr val="051D40"/>
                </a:solidFill>
                <a:latin typeface="Poppins"/>
              </a:rPr>
              <a:t>02</a:t>
            </a:r>
          </a:p>
        </p:txBody>
      </p: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863119" y="3363427"/>
            <a:ext cx="5768345" cy="36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Introduction to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81000" y="27813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1ADE7A-199A-E6D9-3D32-6F996476163E}"/>
              </a:ext>
            </a:extLst>
          </p:cNvPr>
          <p:cNvGrpSpPr/>
          <p:nvPr/>
        </p:nvGrpSpPr>
        <p:grpSpPr>
          <a:xfrm>
            <a:off x="381000" y="4554700"/>
            <a:ext cx="1250191" cy="1261270"/>
            <a:chOff x="1953353" y="4268419"/>
            <a:chExt cx="1424256" cy="1424256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F71E9B2-4806-3756-8DDA-71BA8D0D902F}"/>
                </a:ext>
              </a:extLst>
            </p:cNvPr>
            <p:cNvSpPr/>
            <p:nvPr/>
          </p:nvSpPr>
          <p:spPr>
            <a:xfrm>
              <a:off x="1953353" y="42684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C85C3A4A-9E74-8111-A282-D382A8453A5C}"/>
                </a:ext>
              </a:extLst>
            </p:cNvPr>
            <p:cNvSpPr txBox="1"/>
            <p:nvPr/>
          </p:nvSpPr>
          <p:spPr>
            <a:xfrm>
              <a:off x="2098411" y="4541631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04F13E-F9AD-E816-D7D7-E39B0CEA545C}"/>
              </a:ext>
            </a:extLst>
          </p:cNvPr>
          <p:cNvGrpSpPr/>
          <p:nvPr/>
        </p:nvGrpSpPr>
        <p:grpSpPr>
          <a:xfrm>
            <a:off x="381000" y="6331381"/>
            <a:ext cx="1250191" cy="1261270"/>
            <a:chOff x="1953353" y="6045100"/>
            <a:chExt cx="1424256" cy="1424256"/>
          </a:xfrm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41E33556-E0DF-58EC-7896-36A86F9421E4}"/>
                </a:ext>
              </a:extLst>
            </p:cNvPr>
            <p:cNvSpPr/>
            <p:nvPr/>
          </p:nvSpPr>
          <p:spPr>
            <a:xfrm>
              <a:off x="1953353" y="6045100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6" y="0"/>
                  </a:lnTo>
                  <a:lnTo>
                    <a:pt x="1424256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2724236E-248C-0CED-BE10-F9E1053278A6}"/>
                </a:ext>
              </a:extLst>
            </p:cNvPr>
            <p:cNvSpPr txBox="1"/>
            <p:nvPr/>
          </p:nvSpPr>
          <p:spPr>
            <a:xfrm>
              <a:off x="2098411" y="6318312"/>
              <a:ext cx="1134140" cy="801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id="37" name="TextBox 11">
            <a:extLst>
              <a:ext uri="{FF2B5EF4-FFF2-40B4-BE49-F238E27FC236}">
                <a16:creationId xmlns:a16="http://schemas.microsoft.com/office/drawing/2014/main" id="{E56B74E3-9C8C-DD17-71B3-A44BE1D7A9C2}"/>
              </a:ext>
            </a:extLst>
          </p:cNvPr>
          <p:cNvSpPr txBox="1"/>
          <p:nvPr/>
        </p:nvSpPr>
        <p:spPr>
          <a:xfrm>
            <a:off x="2015519" y="5185335"/>
            <a:ext cx="5768345" cy="36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Functionality of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C547D7EF-4136-7226-6D1F-9DD8EC7DF712}"/>
              </a:ext>
            </a:extLst>
          </p:cNvPr>
          <p:cNvSpPr txBox="1"/>
          <p:nvPr/>
        </p:nvSpPr>
        <p:spPr>
          <a:xfrm>
            <a:off x="1887233" y="6902334"/>
            <a:ext cx="6324600" cy="690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Implementation of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Lexers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  <a:p>
            <a:pPr algn="l">
              <a:lnSpc>
                <a:spcPts val="2495"/>
              </a:lnSpc>
            </a:pP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pic>
        <p:nvPicPr>
          <p:cNvPr id="3074" name="Picture 2" descr="GitHub - jlguenego/lexer: Lexical analyzer.">
            <a:extLst>
              <a:ext uri="{FF2B5EF4-FFF2-40B4-BE49-F238E27FC236}">
                <a16:creationId xmlns:a16="http://schemas.microsoft.com/office/drawing/2014/main" id="{A9DCE839-7BEB-E9AE-8109-13E17B07B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4635" y="2942045"/>
            <a:ext cx="9305518" cy="42302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9650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829800" y="-2564240"/>
            <a:ext cx="8961594" cy="18288000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83" name="Group 17">
            <a:extLst>
              <a:ext uri="{FF2B5EF4-FFF2-40B4-BE49-F238E27FC236}">
                <a16:creationId xmlns:a16="http://schemas.microsoft.com/office/drawing/2014/main" id="{5357C63A-2FDA-ACCB-3E40-FE3B195A75A4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084" name="Freeform 18">
              <a:extLst>
                <a:ext uri="{FF2B5EF4-FFF2-40B4-BE49-F238E27FC236}">
                  <a16:creationId xmlns:a16="http://schemas.microsoft.com/office/drawing/2014/main" id="{A8BE0713-4E32-B1FC-ACD9-F0E170B10B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5" name="TextBox 19">
              <a:extLst>
                <a:ext uri="{FF2B5EF4-FFF2-40B4-BE49-F238E27FC236}">
                  <a16:creationId xmlns:a16="http://schemas.microsoft.com/office/drawing/2014/main" id="{F316B2EF-64F2-52A4-3C77-DCBDB5BF2951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01" name="Group 17">
            <a:extLst>
              <a:ext uri="{FF2B5EF4-FFF2-40B4-BE49-F238E27FC236}">
                <a16:creationId xmlns:a16="http://schemas.microsoft.com/office/drawing/2014/main" id="{7F67C360-127C-4FDA-8442-99915AF8926C}"/>
              </a:ext>
            </a:extLst>
          </p:cNvPr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2102" name="Freeform 18">
              <a:extLst>
                <a:ext uri="{FF2B5EF4-FFF2-40B4-BE49-F238E27FC236}">
                  <a16:creationId xmlns:a16="http://schemas.microsoft.com/office/drawing/2014/main" id="{24CD8809-959D-7CA0-991C-3295DA9F089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3" name="TextBox 19">
              <a:extLst>
                <a:ext uri="{FF2B5EF4-FFF2-40B4-BE49-F238E27FC236}">
                  <a16:creationId xmlns:a16="http://schemas.microsoft.com/office/drawing/2014/main" id="{0C0CC140-F41B-C1DB-2116-89BB6E8CA7C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11">
            <a:extLst>
              <a:ext uri="{FF2B5EF4-FFF2-40B4-BE49-F238E27FC236}">
                <a16:creationId xmlns:a16="http://schemas.microsoft.com/office/drawing/2014/main" id="{EF063016-B59A-B5A6-6977-C632CB8B5C4B}"/>
              </a:ext>
            </a:extLst>
          </p:cNvPr>
          <p:cNvSpPr txBox="1"/>
          <p:nvPr/>
        </p:nvSpPr>
        <p:spPr>
          <a:xfrm>
            <a:off x="1786919" y="772627"/>
            <a:ext cx="5768345" cy="36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3600" b="1" u="none" strike="noStrike" spc="-35" dirty="0">
                <a:solidFill>
                  <a:srgbClr val="145DA0"/>
                </a:solidFill>
                <a:latin typeface="Poppins"/>
              </a:rPr>
              <a:t>Functionality of </a:t>
            </a:r>
            <a:r>
              <a:rPr lang="en-US" sz="3600" b="1" u="none" strike="noStrike" spc="-35" dirty="0" err="1">
                <a:solidFill>
                  <a:srgbClr val="145DA0"/>
                </a:solidFill>
                <a:latin typeface="Poppins"/>
              </a:rPr>
              <a:t>Lexer</a:t>
            </a:r>
            <a:endParaRPr lang="en-US" sz="3600" b="1" u="none" strike="noStrike" spc="-35" dirty="0">
              <a:solidFill>
                <a:srgbClr val="145DA0"/>
              </a:solidFill>
              <a:latin typeface="Poppins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17B500-F671-4E99-8A44-F3D351D65354}"/>
              </a:ext>
            </a:extLst>
          </p:cNvPr>
          <p:cNvGrpSpPr/>
          <p:nvPr/>
        </p:nvGrpSpPr>
        <p:grpSpPr>
          <a:xfrm>
            <a:off x="304800" y="190500"/>
            <a:ext cx="1250191" cy="1261270"/>
            <a:chOff x="1427454" y="2495019"/>
            <a:chExt cx="1424256" cy="1424256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6AF26FA-854B-552E-3C0C-CC5FE9959531}"/>
                </a:ext>
              </a:extLst>
            </p:cNvPr>
            <p:cNvSpPr/>
            <p:nvPr/>
          </p:nvSpPr>
          <p:spPr>
            <a:xfrm>
              <a:off x="1427454" y="2495019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4633CD35-21D5-FA9C-36BF-37E4DAE2884E}"/>
                </a:ext>
              </a:extLst>
            </p:cNvPr>
            <p:cNvSpPr txBox="1"/>
            <p:nvPr/>
          </p:nvSpPr>
          <p:spPr>
            <a:xfrm>
              <a:off x="1572512" y="2768231"/>
              <a:ext cx="1134140" cy="906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</a:rPr>
                <a:t>02</a:t>
              </a:r>
            </a:p>
          </p:txBody>
        </p:sp>
      </p:grpSp>
      <p:pic>
        <p:nvPicPr>
          <p:cNvPr id="3074" name="Picture 2" descr="GitHub - jlguenego/lexer: Lexical analyzer.">
            <a:extLst>
              <a:ext uri="{FF2B5EF4-FFF2-40B4-BE49-F238E27FC236}">
                <a16:creationId xmlns:a16="http://schemas.microsoft.com/office/drawing/2014/main" id="{A9DCE839-7BEB-E9AE-8109-13E17B07B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2886029"/>
            <a:ext cx="7859805" cy="35730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68B43C1-15DF-7349-E3CB-01DB389A2282}"/>
              </a:ext>
            </a:extLst>
          </p:cNvPr>
          <p:cNvGrpSpPr/>
          <p:nvPr/>
        </p:nvGrpSpPr>
        <p:grpSpPr>
          <a:xfrm>
            <a:off x="381000" y="2822336"/>
            <a:ext cx="1046661" cy="983106"/>
            <a:chOff x="1427454" y="2475615"/>
            <a:chExt cx="1424256" cy="1424256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33ADD88-FF77-8AA7-A19F-B3BF7EAFE055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2">
              <a:extLst>
                <a:ext uri="{FF2B5EF4-FFF2-40B4-BE49-F238E27FC236}">
                  <a16:creationId xmlns:a16="http://schemas.microsoft.com/office/drawing/2014/main" id="{612B55F3-CD82-E9A0-4220-63C02082B62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8622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7BB594-C1D3-C8A3-4E98-B4330947EC3D}"/>
              </a:ext>
            </a:extLst>
          </p:cNvPr>
          <p:cNvGrpSpPr/>
          <p:nvPr/>
        </p:nvGrpSpPr>
        <p:grpSpPr>
          <a:xfrm>
            <a:off x="381000" y="4455271"/>
            <a:ext cx="1046661" cy="983106"/>
            <a:chOff x="1427454" y="2475615"/>
            <a:chExt cx="1424256" cy="1424256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E9AF7FD-8831-6566-FCBE-023271776D2C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720C78F2-26CE-7B03-0B38-547BB703277A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b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9BA8A56-2C0B-CDED-8B78-F12FE1D985AD}"/>
              </a:ext>
            </a:extLst>
          </p:cNvPr>
          <p:cNvGrpSpPr/>
          <p:nvPr/>
        </p:nvGrpSpPr>
        <p:grpSpPr>
          <a:xfrm>
            <a:off x="406564" y="6088207"/>
            <a:ext cx="1046661" cy="983106"/>
            <a:chOff x="1427454" y="2475615"/>
            <a:chExt cx="1424256" cy="1424256"/>
          </a:xfrm>
        </p:grpSpPr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7A575070-764D-4700-B529-1EDF28860C33}"/>
                </a:ext>
              </a:extLst>
            </p:cNvPr>
            <p:cNvSpPr/>
            <p:nvPr/>
          </p:nvSpPr>
          <p:spPr>
            <a:xfrm>
              <a:off x="1427454" y="2475615"/>
              <a:ext cx="1424256" cy="1424256"/>
            </a:xfrm>
            <a:custGeom>
              <a:avLst/>
              <a:gdLst/>
              <a:ahLst/>
              <a:cxnLst/>
              <a:rect l="l" t="t" r="r" b="b"/>
              <a:pathLst>
                <a:path w="1424256" h="1424256">
                  <a:moveTo>
                    <a:pt x="0" y="0"/>
                  </a:moveTo>
                  <a:lnTo>
                    <a:pt x="1424255" y="0"/>
                  </a:lnTo>
                  <a:lnTo>
                    <a:pt x="1424255" y="1424256"/>
                  </a:lnTo>
                  <a:lnTo>
                    <a:pt x="0" y="1424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1" name="TextBox 12">
              <a:extLst>
                <a:ext uri="{FF2B5EF4-FFF2-40B4-BE49-F238E27FC236}">
                  <a16:creationId xmlns:a16="http://schemas.microsoft.com/office/drawing/2014/main" id="{4D64F4C4-E56D-B3E2-447B-6D2A4B099132}"/>
                </a:ext>
              </a:extLst>
            </p:cNvPr>
            <p:cNvSpPr txBox="1"/>
            <p:nvPr/>
          </p:nvSpPr>
          <p:spPr>
            <a:xfrm>
              <a:off x="1572511" y="2546429"/>
              <a:ext cx="1134140" cy="108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DFDFD"/>
                  </a:solidFill>
                  <a:latin typeface="Open Sans Extra Bold"/>
                </a:rPr>
                <a:t>c</a:t>
              </a:r>
            </a:p>
          </p:txBody>
        </p:sp>
      </p:grpSp>
      <p:sp>
        <p:nvSpPr>
          <p:cNvPr id="32" name="TextBox 11">
            <a:extLst>
              <a:ext uri="{FF2B5EF4-FFF2-40B4-BE49-F238E27FC236}">
                <a16:creationId xmlns:a16="http://schemas.microsoft.com/office/drawing/2014/main" id="{A030D459-0D53-D232-31C8-6C286CAC6F2B}"/>
              </a:ext>
            </a:extLst>
          </p:cNvPr>
          <p:cNvSpPr txBox="1"/>
          <p:nvPr/>
        </p:nvSpPr>
        <p:spPr>
          <a:xfrm>
            <a:off x="1644679" y="3111538"/>
            <a:ext cx="7727922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 err="1">
                <a:solidFill>
                  <a:srgbClr val="145DA0"/>
                </a:solidFill>
                <a:latin typeface="Poppins"/>
              </a:rPr>
              <a:t>Lexers</a:t>
            </a: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 analyze the source group them into tokens based on predefined rules</a:t>
            </a: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88EAE00C-5579-0C43-6D32-D580B0E0DFF8}"/>
              </a:ext>
            </a:extLst>
          </p:cNvPr>
          <p:cNvSpPr txBox="1"/>
          <p:nvPr/>
        </p:nvSpPr>
        <p:spPr>
          <a:xfrm>
            <a:off x="1625387" y="4756907"/>
            <a:ext cx="7951191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 Different types of tokens represent keywords, identifiers, literals, operators, and punctuation.</a:t>
            </a:r>
          </a:p>
        </p:txBody>
      </p:sp>
      <p:sp>
        <p:nvSpPr>
          <p:cNvPr id="39" name="TextBox 11">
            <a:extLst>
              <a:ext uri="{FF2B5EF4-FFF2-40B4-BE49-F238E27FC236}">
                <a16:creationId xmlns:a16="http://schemas.microsoft.com/office/drawing/2014/main" id="{9D84BD17-7EA0-EEE5-157F-3CB7521084C6}"/>
              </a:ext>
            </a:extLst>
          </p:cNvPr>
          <p:cNvSpPr txBox="1"/>
          <p:nvPr/>
        </p:nvSpPr>
        <p:spPr>
          <a:xfrm>
            <a:off x="1606096" y="6402276"/>
            <a:ext cx="7951191" cy="6472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2400" u="none" strike="noStrike" spc="-35" dirty="0" err="1">
                <a:solidFill>
                  <a:srgbClr val="145DA0"/>
                </a:solidFill>
                <a:latin typeface="Poppins"/>
              </a:rPr>
              <a:t>Lexers</a:t>
            </a:r>
            <a:r>
              <a:rPr lang="en-US" sz="2400" u="none" strike="noStrike" spc="-35" dirty="0">
                <a:solidFill>
                  <a:srgbClr val="145DA0"/>
                </a:solidFill>
                <a:latin typeface="Poppins"/>
              </a:rPr>
              <a:t> detect and report lexical errors, such as invalid characters or unrecognized symbols.</a:t>
            </a:r>
          </a:p>
        </p:txBody>
      </p:sp>
    </p:spTree>
    <p:extLst>
      <p:ext uri="{BB962C8B-B14F-4D97-AF65-F5344CB8AC3E}">
        <p14:creationId xmlns:p14="http://schemas.microsoft.com/office/powerpoint/2010/main" val="825978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932</Words>
  <Application>Microsoft Office PowerPoint</Application>
  <PresentationFormat>Custom</PresentationFormat>
  <Paragraphs>308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Open Sans Extra Bold</vt:lpstr>
      <vt:lpstr>Poppins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cp:lastModifiedBy>Omar Alaa Eldin Fareed Elnahass 21P0197</cp:lastModifiedBy>
  <cp:revision>13</cp:revision>
  <dcterms:created xsi:type="dcterms:W3CDTF">2006-08-16T00:00:00Z</dcterms:created>
  <dcterms:modified xsi:type="dcterms:W3CDTF">2024-05-11T23:31:18Z</dcterms:modified>
  <dc:identifier>DAGE70qTFe4</dc:identifier>
</cp:coreProperties>
</file>

<file path=docProps/thumbnail.jpeg>
</file>